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59" r:id="rId4"/>
    <p:sldId id="258" r:id="rId5"/>
    <p:sldId id="260" r:id="rId6"/>
    <p:sldId id="273" r:id="rId7"/>
    <p:sldId id="261" r:id="rId8"/>
    <p:sldId id="268" r:id="rId9"/>
    <p:sldId id="271" r:id="rId10"/>
    <p:sldId id="274" r:id="rId11"/>
    <p:sldId id="269" r:id="rId12"/>
    <p:sldId id="272" r:id="rId13"/>
    <p:sldId id="276" r:id="rId14"/>
    <p:sldId id="262" r:id="rId15"/>
    <p:sldId id="275" r:id="rId16"/>
    <p:sldId id="265" r:id="rId17"/>
    <p:sldId id="278" r:id="rId18"/>
    <p:sldId id="279" r:id="rId19"/>
    <p:sldId id="280" r:id="rId20"/>
    <p:sldId id="281" r:id="rId21"/>
    <p:sldId id="282" r:id="rId22"/>
    <p:sldId id="270" r:id="rId23"/>
    <p:sldId id="283" r:id="rId24"/>
    <p:sldId id="284" r:id="rId25"/>
    <p:sldId id="267"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67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407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0875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4684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69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6979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3746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7835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8/13/2014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224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8/13/2014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018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8621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8/13/2014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643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05415" y="4596811"/>
            <a:ext cx="11544657" cy="1298023"/>
          </a:xfrm>
        </p:spPr>
        <p:txBody>
          <a:bodyPr/>
          <a:lstStyle/>
          <a:p>
            <a:endParaRPr lang="es-UY">
              <a:solidFill>
                <a:schemeClr val="accent2"/>
              </a:solidFill>
              <a:latin typeface="Showcard Gothic" panose="04020904020102020604" pitchFamily="82" charset="0"/>
            </a:endParaRPr>
          </a:p>
        </p:txBody>
      </p:sp>
      <p:sp>
        <p:nvSpPr>
          <p:cNvPr id="2" name="Título 1"/>
          <p:cNvSpPr>
            <a:spLocks noGrp="1"/>
          </p:cNvSpPr>
          <p:nvPr>
            <p:ph type="ctrTitle"/>
          </p:nvPr>
        </p:nvSpPr>
        <p:spPr>
          <a:xfrm>
            <a:off x="7076511" y="475289"/>
            <a:ext cx="5115489" cy="3296520"/>
          </a:xfrm>
        </p:spPr>
        <p:txBody>
          <a:bodyPr>
            <a:normAutofit/>
          </a:bodyPr>
          <a:lstStyle/>
          <a:p>
            <a:pPr algn="ctr"/>
            <a:r>
              <a:rPr lang="es-UY" sz="6600" b="1" dirty="0" smtClean="0">
                <a:solidFill>
                  <a:schemeClr val="accent2"/>
                </a:solidFill>
                <a:latin typeface="Showcard Gothic" panose="04020904020102020604" pitchFamily="82" charset="0"/>
              </a:rPr>
              <a:t>HUMEDALES DEL URUGUAY</a:t>
            </a:r>
            <a:endParaRPr lang="es-UY" sz="6600" b="1" dirty="0">
              <a:solidFill>
                <a:schemeClr val="accent2"/>
              </a:solidFill>
              <a:latin typeface="Showcard Gothic" panose="04020904020102020604" pitchFamily="82"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15" y="1176743"/>
            <a:ext cx="6429168" cy="4821876"/>
          </a:xfrm>
          <a:prstGeom prst="rect">
            <a:avLst/>
          </a:prstGeom>
          <a:ln w="28575">
            <a:solidFill>
              <a:schemeClr val="accent1"/>
            </a:solidFill>
          </a:ln>
        </p:spPr>
      </p:pic>
    </p:spTree>
    <p:extLst>
      <p:ext uri="{BB962C8B-B14F-4D97-AF65-F5344CB8AC3E}">
        <p14:creationId xmlns:p14="http://schemas.microsoft.com/office/powerpoint/2010/main" val="1331214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Y"/>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488" y="403830"/>
            <a:ext cx="7947632" cy="4022725"/>
          </a:xfrm>
        </p:spPr>
      </p:pic>
      <p:sp>
        <p:nvSpPr>
          <p:cNvPr id="5" name="CuadroTexto 4"/>
          <p:cNvSpPr txBox="1"/>
          <p:nvPr/>
        </p:nvSpPr>
        <p:spPr>
          <a:xfrm>
            <a:off x="5100034" y="3928056"/>
            <a:ext cx="2691684" cy="369332"/>
          </a:xfrm>
          <a:prstGeom prst="rect">
            <a:avLst/>
          </a:prstGeom>
          <a:noFill/>
        </p:spPr>
        <p:txBody>
          <a:bodyPr wrap="square" rtlCol="0">
            <a:spAutoFit/>
          </a:bodyPr>
          <a:lstStyle/>
          <a:p>
            <a:r>
              <a:rPr lang="es-UY" dirty="0" smtClean="0"/>
              <a:t>ESTEROS DE FARRAPO</a:t>
            </a:r>
            <a:endParaRPr lang="es-UY" dirty="0"/>
          </a:p>
        </p:txBody>
      </p:sp>
      <p:sp>
        <p:nvSpPr>
          <p:cNvPr id="6" name="CuadroTexto 5"/>
          <p:cNvSpPr txBox="1"/>
          <p:nvPr/>
        </p:nvSpPr>
        <p:spPr>
          <a:xfrm>
            <a:off x="7907628" y="5228823"/>
            <a:ext cx="3451538" cy="584775"/>
          </a:xfrm>
          <a:prstGeom prst="rect">
            <a:avLst/>
          </a:prstGeom>
          <a:noFill/>
        </p:spPr>
        <p:txBody>
          <a:bodyPr wrap="square" rtlCol="0">
            <a:spAutoFit/>
          </a:bodyPr>
          <a:lstStyle/>
          <a:p>
            <a:r>
              <a:rPr lang="es-UY" sz="3200" dirty="0" smtClean="0"/>
              <a:t>RIBEREÑO</a:t>
            </a:r>
            <a:endParaRPr lang="es-UY" sz="3200" dirty="0"/>
          </a:p>
        </p:txBody>
      </p:sp>
    </p:spTree>
    <p:extLst>
      <p:ext uri="{BB962C8B-B14F-4D97-AF65-F5344CB8AC3E}">
        <p14:creationId xmlns:p14="http://schemas.microsoft.com/office/powerpoint/2010/main" val="329824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7425" y="309093"/>
            <a:ext cx="11655381" cy="5847008"/>
          </a:xfrm>
        </p:spPr>
        <p:txBody>
          <a:bodyPr>
            <a:normAutofit lnSpcReduction="10000"/>
          </a:bodyPr>
          <a:lstStyle/>
          <a:p>
            <a:pPr>
              <a:buFont typeface="Wingdings" panose="05000000000000000000" pitchFamily="2" charset="2"/>
              <a:buChar char="v"/>
            </a:pPr>
            <a:r>
              <a:rPr lang="es-UY" sz="3600" dirty="0" smtClean="0"/>
              <a:t>Existen además humedales artificiales</a:t>
            </a:r>
            <a:r>
              <a:rPr lang="es-UY" sz="3600" dirty="0"/>
              <a:t>:</a:t>
            </a:r>
            <a:r>
              <a:rPr lang="es-UY" sz="3600" dirty="0" smtClean="0"/>
              <a:t> </a:t>
            </a:r>
          </a:p>
          <a:p>
            <a:pPr marL="0" indent="0">
              <a:buNone/>
            </a:pPr>
            <a:endParaRPr lang="es-UY" sz="2800" dirty="0" smtClean="0"/>
          </a:p>
          <a:p>
            <a:pPr>
              <a:buFont typeface="Courier New" panose="02070309020205020404" pitchFamily="49" charset="0"/>
              <a:buChar char="o"/>
            </a:pPr>
            <a:r>
              <a:rPr lang="es-UY" sz="2800" dirty="0" smtClean="0"/>
              <a:t>Estanques de cría de camarones o  peces </a:t>
            </a:r>
          </a:p>
          <a:p>
            <a:pPr>
              <a:buFont typeface="Courier New" panose="02070309020205020404" pitchFamily="49" charset="0"/>
              <a:buChar char="o"/>
            </a:pPr>
            <a:r>
              <a:rPr lang="es-UY" sz="2800" dirty="0" smtClean="0"/>
              <a:t>Tajamares</a:t>
            </a:r>
          </a:p>
          <a:p>
            <a:pPr>
              <a:buFont typeface="Courier New" panose="02070309020205020404" pitchFamily="49" charset="0"/>
              <a:buChar char="o"/>
            </a:pPr>
            <a:r>
              <a:rPr lang="es-UY" sz="2800" dirty="0" smtClean="0"/>
              <a:t>Tierras de regadío </a:t>
            </a:r>
          </a:p>
          <a:p>
            <a:pPr>
              <a:buFont typeface="Courier New" panose="02070309020205020404" pitchFamily="49" charset="0"/>
              <a:buChar char="o"/>
            </a:pPr>
            <a:r>
              <a:rPr lang="es-UY" sz="2800" dirty="0" smtClean="0"/>
              <a:t>Depresiones inundadas para el cultivo</a:t>
            </a:r>
          </a:p>
          <a:p>
            <a:pPr>
              <a:buFont typeface="Courier New" panose="02070309020205020404" pitchFamily="49" charset="0"/>
              <a:buChar char="o"/>
            </a:pPr>
            <a:r>
              <a:rPr lang="es-UY" sz="2800" dirty="0" smtClean="0"/>
              <a:t>Represas </a:t>
            </a:r>
          </a:p>
          <a:p>
            <a:pPr>
              <a:buFont typeface="Courier New" panose="02070309020205020404" pitchFamily="49" charset="0"/>
              <a:buChar char="o"/>
            </a:pPr>
            <a:r>
              <a:rPr lang="es-UY" sz="2800" dirty="0" smtClean="0"/>
              <a:t>Canales</a:t>
            </a:r>
          </a:p>
          <a:p>
            <a:pPr>
              <a:buFont typeface="Wingdings" panose="05000000000000000000" pitchFamily="2" charset="2"/>
              <a:buChar char="v"/>
            </a:pPr>
            <a:endParaRPr lang="es-UY" sz="2800" dirty="0"/>
          </a:p>
          <a:p>
            <a:pPr marL="0" indent="0" algn="ctr">
              <a:buNone/>
            </a:pPr>
            <a:r>
              <a:rPr lang="es-UY" sz="3200" dirty="0" smtClean="0">
                <a:solidFill>
                  <a:schemeClr val="accent1"/>
                </a:solidFill>
              </a:rPr>
              <a:t>A su vez se han desecado los humedales para generar tierras propicias para el ganado</a:t>
            </a:r>
            <a:endParaRPr lang="es-UY" sz="3200" dirty="0">
              <a:solidFill>
                <a:schemeClr val="accent1"/>
              </a:solidFill>
            </a:endParaRPr>
          </a:p>
        </p:txBody>
      </p:sp>
    </p:spTree>
    <p:extLst>
      <p:ext uri="{BB962C8B-B14F-4D97-AF65-F5344CB8AC3E}">
        <p14:creationId xmlns:p14="http://schemas.microsoft.com/office/powerpoint/2010/main" val="405318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circle(in)">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Y"/>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528" y="2258628"/>
            <a:ext cx="6029377" cy="4022725"/>
          </a:xfr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762" y="531301"/>
            <a:ext cx="5671918" cy="3808879"/>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42" y="171450"/>
            <a:ext cx="4339107" cy="3254330"/>
          </a:xfrm>
          <a:prstGeom prst="rect">
            <a:avLst/>
          </a:prstGeom>
        </p:spPr>
      </p:pic>
    </p:spTree>
    <p:extLst>
      <p:ext uri="{BB962C8B-B14F-4D97-AF65-F5344CB8AC3E}">
        <p14:creationId xmlns:p14="http://schemas.microsoft.com/office/powerpoint/2010/main" val="3763784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Y"/>
          </a:p>
        </p:txBody>
      </p:sp>
      <p:sp>
        <p:nvSpPr>
          <p:cNvPr id="3" name="Marcador de contenido 2"/>
          <p:cNvSpPr>
            <a:spLocks noGrp="1"/>
          </p:cNvSpPr>
          <p:nvPr>
            <p:ph idx="1"/>
          </p:nvPr>
        </p:nvSpPr>
        <p:spPr/>
        <p:txBody>
          <a:bodyPr/>
          <a:lstStyle/>
          <a:p>
            <a:pPr algn="just"/>
            <a:r>
              <a:rPr lang="es-UY" sz="3600" dirty="0">
                <a:solidFill>
                  <a:schemeClr val="accent1"/>
                </a:solidFill>
              </a:rPr>
              <a:t>La conservación de los humedales implica la toma de decisiones </a:t>
            </a:r>
            <a:r>
              <a:rPr lang="es-UY" sz="3600" b="1" dirty="0">
                <a:solidFill>
                  <a:schemeClr val="accent1"/>
                </a:solidFill>
              </a:rPr>
              <a:t>políticas</a:t>
            </a:r>
            <a:r>
              <a:rPr lang="es-UY" sz="3600" dirty="0">
                <a:solidFill>
                  <a:schemeClr val="accent1"/>
                </a:solidFill>
              </a:rPr>
              <a:t>, donde se contraponen la </a:t>
            </a:r>
            <a:r>
              <a:rPr lang="es-UY" sz="3600" b="1" dirty="0">
                <a:solidFill>
                  <a:schemeClr val="accent1"/>
                </a:solidFill>
              </a:rPr>
              <a:t>conservación</a:t>
            </a:r>
            <a:r>
              <a:rPr lang="es-UY" sz="3600" dirty="0">
                <a:solidFill>
                  <a:schemeClr val="accent1"/>
                </a:solidFill>
              </a:rPr>
              <a:t> con el </a:t>
            </a:r>
            <a:r>
              <a:rPr lang="es-UY" sz="3600" b="1" dirty="0">
                <a:solidFill>
                  <a:schemeClr val="accent1"/>
                </a:solidFill>
              </a:rPr>
              <a:t>desarrollo</a:t>
            </a:r>
            <a:r>
              <a:rPr lang="es-UY" sz="3600" dirty="0">
                <a:solidFill>
                  <a:schemeClr val="accent1"/>
                </a:solidFill>
              </a:rPr>
              <a:t>, ya que muchos humedales han sido </a:t>
            </a:r>
            <a:r>
              <a:rPr lang="es-UY" sz="3600" dirty="0" smtClean="0">
                <a:solidFill>
                  <a:schemeClr val="accent1"/>
                </a:solidFill>
              </a:rPr>
              <a:t>MODIFICADOS, </a:t>
            </a:r>
            <a:r>
              <a:rPr lang="es-UY" sz="3600" dirty="0">
                <a:solidFill>
                  <a:schemeClr val="accent1"/>
                </a:solidFill>
              </a:rPr>
              <a:t>con el objetivo de ganar </a:t>
            </a:r>
            <a:r>
              <a:rPr lang="es-UY" sz="3600" dirty="0" smtClean="0">
                <a:solidFill>
                  <a:schemeClr val="accent1"/>
                </a:solidFill>
              </a:rPr>
              <a:t>“TIERRAS MÁS PRODUCTIVAS”</a:t>
            </a:r>
            <a:endParaRPr lang="es-UY" sz="3600" dirty="0">
              <a:solidFill>
                <a:schemeClr val="accent1"/>
              </a:solidFill>
            </a:endParaRPr>
          </a:p>
          <a:p>
            <a:endParaRPr lang="es-UY" dirty="0"/>
          </a:p>
        </p:txBody>
      </p:sp>
    </p:spTree>
    <p:extLst>
      <p:ext uri="{BB962C8B-B14F-4D97-AF65-F5344CB8AC3E}">
        <p14:creationId xmlns:p14="http://schemas.microsoft.com/office/powerpoint/2010/main" val="469150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09330"/>
            <a:ext cx="10058400" cy="924011"/>
          </a:xfrm>
        </p:spPr>
        <p:txBody>
          <a:bodyPr/>
          <a:lstStyle/>
          <a:p>
            <a:pPr algn="ctr"/>
            <a:r>
              <a:rPr lang="es-UY" dirty="0" smtClean="0">
                <a:solidFill>
                  <a:schemeClr val="accent1"/>
                </a:solidFill>
                <a:latin typeface="Showcard Gothic" panose="04020904020102020604" pitchFamily="82" charset="0"/>
              </a:rPr>
              <a:t>FUNCIONES ECOLÓGICAS</a:t>
            </a:r>
            <a:endParaRPr lang="es-UY" dirty="0">
              <a:solidFill>
                <a:schemeClr val="accent1"/>
              </a:solidFill>
              <a:latin typeface="Showcard Gothic" panose="04020904020102020604" pitchFamily="82" charset="0"/>
            </a:endParaRPr>
          </a:p>
        </p:txBody>
      </p:sp>
      <p:sp>
        <p:nvSpPr>
          <p:cNvPr id="3" name="Marcador de contenido 2"/>
          <p:cNvSpPr>
            <a:spLocks noGrp="1"/>
          </p:cNvSpPr>
          <p:nvPr>
            <p:ph idx="1"/>
          </p:nvPr>
        </p:nvSpPr>
        <p:spPr>
          <a:xfrm>
            <a:off x="128789" y="1687132"/>
            <a:ext cx="11655379" cy="4610637"/>
          </a:xfrm>
        </p:spPr>
        <p:txBody>
          <a:bodyPr>
            <a:noAutofit/>
          </a:bodyPr>
          <a:lstStyle/>
          <a:p>
            <a:r>
              <a:rPr lang="es-UY" sz="2800" dirty="0"/>
              <a:t>1- Almacenar agua </a:t>
            </a:r>
            <a:r>
              <a:rPr lang="es-UY" sz="2800" dirty="0" smtClean="0"/>
              <a:t>dulce</a:t>
            </a:r>
          </a:p>
          <a:p>
            <a:r>
              <a:rPr lang="es-UY" sz="2800" dirty="0"/>
              <a:t/>
            </a:r>
            <a:br>
              <a:rPr lang="es-UY" sz="2800" dirty="0"/>
            </a:br>
            <a:r>
              <a:rPr lang="es-UY" sz="2800" dirty="0"/>
              <a:t>2- Drenar el agua dulce lentamente hacia los ríos, de ésta forma se permite un </a:t>
            </a:r>
            <a:r>
              <a:rPr lang="es-UY" sz="2800" dirty="0" smtClean="0"/>
              <a:t> flujo </a:t>
            </a:r>
            <a:r>
              <a:rPr lang="es-UY" sz="2800" dirty="0"/>
              <a:t>uniforme de agua todo el </a:t>
            </a:r>
            <a:r>
              <a:rPr lang="es-UY" sz="2800" dirty="0" smtClean="0"/>
              <a:t>año</a:t>
            </a:r>
          </a:p>
          <a:p>
            <a:r>
              <a:rPr lang="es-UY" sz="2800" dirty="0"/>
              <a:t/>
            </a:r>
            <a:br>
              <a:rPr lang="es-UY" sz="2800" dirty="0"/>
            </a:br>
            <a:r>
              <a:rPr lang="es-UY" sz="2800" dirty="0"/>
              <a:t>3- Amortigua las </a:t>
            </a:r>
            <a:r>
              <a:rPr lang="es-UY" sz="2800" dirty="0" smtClean="0"/>
              <a:t>inundaciones</a:t>
            </a:r>
          </a:p>
          <a:p>
            <a:r>
              <a:rPr lang="es-UY" sz="2800" dirty="0"/>
              <a:t/>
            </a:r>
            <a:br>
              <a:rPr lang="es-UY" sz="2800" dirty="0"/>
            </a:br>
            <a:r>
              <a:rPr lang="es-UY" sz="2800" dirty="0"/>
              <a:t>4- Minimiza los efectos negativos de la </a:t>
            </a:r>
            <a:r>
              <a:rPr lang="es-UY" sz="2800" dirty="0" smtClean="0"/>
              <a:t>sequía</a:t>
            </a:r>
          </a:p>
          <a:p>
            <a:r>
              <a:rPr lang="es-UY" sz="2800" dirty="0"/>
              <a:t/>
            </a:r>
            <a:br>
              <a:rPr lang="es-UY" sz="2800" dirty="0"/>
            </a:br>
            <a:r>
              <a:rPr lang="es-UY" sz="2800" dirty="0"/>
              <a:t>5- Recarga el agua subterránea, ya que se filtra </a:t>
            </a:r>
            <a:r>
              <a:rPr lang="es-UY" sz="2800" dirty="0" smtClean="0"/>
              <a:t>lentamente</a:t>
            </a:r>
            <a:r>
              <a:rPr lang="es-UY" sz="2800" dirty="0"/>
              <a:t/>
            </a:r>
            <a:br>
              <a:rPr lang="es-UY" sz="2800" dirty="0"/>
            </a:br>
            <a:endParaRPr lang="es-UY" sz="2800" dirty="0"/>
          </a:p>
        </p:txBody>
      </p:sp>
    </p:spTree>
    <p:extLst>
      <p:ext uri="{BB962C8B-B14F-4D97-AF65-F5344CB8AC3E}">
        <p14:creationId xmlns:p14="http://schemas.microsoft.com/office/powerpoint/2010/main" val="1627834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0608" y="463639"/>
            <a:ext cx="11681138" cy="5705341"/>
          </a:xfrm>
        </p:spPr>
        <p:txBody>
          <a:bodyPr>
            <a:normAutofit/>
          </a:bodyPr>
          <a:lstStyle/>
          <a:p>
            <a:r>
              <a:rPr lang="es-UY" sz="2800" dirty="0"/>
              <a:t>6- Purifica el agua al retener </a:t>
            </a:r>
            <a:r>
              <a:rPr lang="es-UY" sz="2800" dirty="0" smtClean="0"/>
              <a:t>contaminantes </a:t>
            </a:r>
            <a:r>
              <a:rPr lang="es-UY" sz="2800" dirty="0"/>
              <a:t>químicos </a:t>
            </a:r>
            <a:r>
              <a:rPr lang="es-UY" sz="2800" dirty="0" smtClean="0"/>
              <a:t>( fosfatos</a:t>
            </a:r>
            <a:r>
              <a:rPr lang="es-UY" sz="2800" dirty="0"/>
              <a:t>, o </a:t>
            </a:r>
            <a:r>
              <a:rPr lang="es-UY" sz="2800" dirty="0" smtClean="0"/>
              <a:t>nitratos </a:t>
            </a:r>
            <a:r>
              <a:rPr lang="es-UY" sz="2800" dirty="0"/>
              <a:t>que por acción bacteriana se convierten en </a:t>
            </a:r>
            <a:r>
              <a:rPr lang="es-UY" sz="2800" dirty="0" smtClean="0"/>
              <a:t>no </a:t>
            </a:r>
            <a:r>
              <a:rPr lang="es-UY" sz="2800" dirty="0"/>
              <a:t>dañinos). De éste modo el agua que vuelve al acuífero es potable y limpia</a:t>
            </a:r>
            <a:r>
              <a:rPr lang="es-UY" sz="2800" dirty="0" smtClean="0"/>
              <a:t>.</a:t>
            </a:r>
          </a:p>
          <a:p>
            <a:r>
              <a:rPr lang="es-UY" sz="2800" dirty="0"/>
              <a:t/>
            </a:r>
            <a:br>
              <a:rPr lang="es-UY" sz="2800" dirty="0"/>
            </a:br>
            <a:r>
              <a:rPr lang="es-UY" sz="2800" dirty="0"/>
              <a:t>7- Controla el ingreso de agua salada al continente, estabilizando la línea de costa, ya que protege de la erosión de la misma</a:t>
            </a:r>
            <a:r>
              <a:rPr lang="es-UY" sz="2800" dirty="0" smtClean="0"/>
              <a:t>.</a:t>
            </a:r>
          </a:p>
          <a:p>
            <a:r>
              <a:rPr lang="es-UY" sz="2800" dirty="0"/>
              <a:t/>
            </a:r>
            <a:br>
              <a:rPr lang="es-UY" sz="2800" dirty="0"/>
            </a:br>
            <a:r>
              <a:rPr lang="es-UY" sz="2800" dirty="0"/>
              <a:t>8- Forma parte importante en el Ciclo del Agua</a:t>
            </a:r>
            <a:r>
              <a:rPr lang="es-UY" sz="2800" dirty="0" smtClean="0"/>
              <a:t>.</a:t>
            </a:r>
          </a:p>
          <a:p>
            <a:pPr algn="ctr"/>
            <a:r>
              <a:rPr lang="es-UY" sz="2800" dirty="0"/>
              <a:t/>
            </a:r>
            <a:br>
              <a:rPr lang="es-UY" sz="2800" dirty="0"/>
            </a:br>
            <a:r>
              <a:rPr lang="es-UY" sz="3200" dirty="0" smtClean="0">
                <a:solidFill>
                  <a:schemeClr val="accent1"/>
                </a:solidFill>
              </a:rPr>
              <a:t> </a:t>
            </a:r>
            <a:r>
              <a:rPr lang="es-UY" sz="3200" dirty="0">
                <a:solidFill>
                  <a:schemeClr val="accent1"/>
                </a:solidFill>
              </a:rPr>
              <a:t>Es el hábitat de muchas especies de animales y vegetales, así como de microorganismos.</a:t>
            </a:r>
          </a:p>
          <a:p>
            <a:endParaRPr lang="es-UY" dirty="0"/>
          </a:p>
        </p:txBody>
      </p:sp>
    </p:spTree>
    <p:extLst>
      <p:ext uri="{BB962C8B-B14F-4D97-AF65-F5344CB8AC3E}">
        <p14:creationId xmlns:p14="http://schemas.microsoft.com/office/powerpoint/2010/main" val="1241332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09330"/>
            <a:ext cx="10058400" cy="949769"/>
          </a:xfrm>
        </p:spPr>
        <p:txBody>
          <a:bodyPr/>
          <a:lstStyle/>
          <a:p>
            <a:pPr algn="ctr"/>
            <a:r>
              <a:rPr lang="es-UY" dirty="0">
                <a:solidFill>
                  <a:schemeClr val="accent1"/>
                </a:solidFill>
                <a:latin typeface="Showcard Gothic" panose="04020904020102020604" pitchFamily="82" charset="0"/>
              </a:rPr>
              <a:t> </a:t>
            </a:r>
            <a:r>
              <a:rPr lang="es-UY" dirty="0" smtClean="0">
                <a:solidFill>
                  <a:schemeClr val="accent1"/>
                </a:solidFill>
                <a:latin typeface="Showcard Gothic" panose="04020904020102020604" pitchFamily="82" charset="0"/>
              </a:rPr>
              <a:t>FLORA CARACTERÍSTICA</a:t>
            </a:r>
            <a:endParaRPr lang="es-UY" dirty="0">
              <a:solidFill>
                <a:schemeClr val="accent1"/>
              </a:solidFill>
              <a:latin typeface="Showcard Gothic" panose="04020904020102020604" pitchFamily="82" charset="0"/>
            </a:endParaRPr>
          </a:p>
        </p:txBody>
      </p:sp>
      <p:sp>
        <p:nvSpPr>
          <p:cNvPr id="3" name="Marcador de contenido 2"/>
          <p:cNvSpPr>
            <a:spLocks noGrp="1"/>
          </p:cNvSpPr>
          <p:nvPr>
            <p:ph idx="1"/>
          </p:nvPr>
        </p:nvSpPr>
        <p:spPr>
          <a:xfrm>
            <a:off x="360608" y="2129070"/>
            <a:ext cx="11281893" cy="4284610"/>
          </a:xfrm>
        </p:spPr>
        <p:txBody>
          <a:bodyPr>
            <a:normAutofit fontScale="92500" lnSpcReduction="10000"/>
          </a:bodyPr>
          <a:lstStyle/>
          <a:p>
            <a:pPr marL="0" indent="0">
              <a:buNone/>
            </a:pPr>
            <a:r>
              <a:rPr lang="es-UY" sz="4000" dirty="0" smtClean="0">
                <a:solidFill>
                  <a:schemeClr val="accent1"/>
                </a:solidFill>
              </a:rPr>
              <a:t>PLANTAS HIDRÓFITAS</a:t>
            </a:r>
            <a:r>
              <a:rPr lang="es-UY" sz="4000" dirty="0">
                <a:solidFill>
                  <a:schemeClr val="accent1"/>
                </a:solidFill>
              </a:rPr>
              <a:t>: </a:t>
            </a:r>
            <a:endParaRPr lang="es-UY" sz="4000" dirty="0" smtClean="0">
              <a:solidFill>
                <a:schemeClr val="accent1"/>
              </a:solidFill>
            </a:endParaRPr>
          </a:p>
          <a:p>
            <a:pPr marL="0" indent="0" algn="just">
              <a:buNone/>
            </a:pPr>
            <a:endParaRPr lang="es-UY" sz="4000" dirty="0" smtClean="0">
              <a:solidFill>
                <a:schemeClr val="accent1"/>
              </a:solidFill>
            </a:endParaRPr>
          </a:p>
          <a:p>
            <a:pPr algn="just">
              <a:buFont typeface="Wingdings" panose="05000000000000000000" pitchFamily="2" charset="2"/>
              <a:buChar char="v"/>
            </a:pPr>
            <a:r>
              <a:rPr lang="es-UY" sz="3200" dirty="0" smtClean="0"/>
              <a:t>Cualquier </a:t>
            </a:r>
            <a:r>
              <a:rPr lang="es-UY" sz="3200" dirty="0"/>
              <a:t>planta que crece en el agua o en un sustrato </a:t>
            </a:r>
            <a:r>
              <a:rPr lang="es-UY" sz="3200" dirty="0" smtClean="0"/>
              <a:t>muy húmedo, </a:t>
            </a:r>
            <a:r>
              <a:rPr lang="es-UY" sz="3200" dirty="0"/>
              <a:t>como el resultado de un excesivo contenido de </a:t>
            </a:r>
            <a:r>
              <a:rPr lang="es-UY" sz="3200" dirty="0" smtClean="0"/>
              <a:t>agua</a:t>
            </a:r>
          </a:p>
          <a:p>
            <a:pPr algn="just">
              <a:buFont typeface="Wingdings" panose="05000000000000000000" pitchFamily="2" charset="2"/>
              <a:buChar char="v"/>
            </a:pPr>
            <a:endParaRPr lang="es-UY" sz="3200" dirty="0" smtClean="0"/>
          </a:p>
          <a:p>
            <a:pPr algn="just">
              <a:buFont typeface="Wingdings" panose="05000000000000000000" pitchFamily="2" charset="2"/>
              <a:buChar char="v"/>
            </a:pPr>
            <a:r>
              <a:rPr lang="es-UY" sz="3200" dirty="0" smtClean="0"/>
              <a:t>En </a:t>
            </a:r>
            <a:r>
              <a:rPr lang="es-UY" sz="3200" dirty="0"/>
              <a:t>los Humedales del Este, encontramos el 80% de las especies acuáticas del país.</a:t>
            </a:r>
            <a:r>
              <a:rPr lang="es-UY" dirty="0"/>
              <a:t/>
            </a:r>
            <a:br>
              <a:rPr lang="es-UY" dirty="0"/>
            </a:br>
            <a:r>
              <a:rPr lang="es-UY" dirty="0"/>
              <a:t/>
            </a:r>
            <a:br>
              <a:rPr lang="es-UY" dirty="0"/>
            </a:br>
            <a:endParaRPr lang="es-UY" dirty="0"/>
          </a:p>
        </p:txBody>
      </p:sp>
    </p:spTree>
    <p:extLst>
      <p:ext uri="{BB962C8B-B14F-4D97-AF65-F5344CB8AC3E}">
        <p14:creationId xmlns:p14="http://schemas.microsoft.com/office/powerpoint/2010/main" val="17842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3670" y="312360"/>
            <a:ext cx="6606078" cy="743707"/>
          </a:xfrm>
        </p:spPr>
        <p:txBody>
          <a:bodyPr/>
          <a:lstStyle/>
          <a:p>
            <a:pPr algn="ctr"/>
            <a:r>
              <a:rPr lang="es-UY" dirty="0">
                <a:solidFill>
                  <a:schemeClr val="accent1"/>
                </a:solidFill>
                <a:latin typeface="Showcard Gothic" panose="04020904020102020604" pitchFamily="82" charset="0"/>
              </a:rPr>
              <a:t>PLANTAS ANFIBIAS</a:t>
            </a:r>
          </a:p>
        </p:txBody>
      </p:sp>
      <p:sp>
        <p:nvSpPr>
          <p:cNvPr id="3" name="Marcador de contenido 2"/>
          <p:cNvSpPr>
            <a:spLocks noGrp="1"/>
          </p:cNvSpPr>
          <p:nvPr>
            <p:ph idx="1"/>
          </p:nvPr>
        </p:nvSpPr>
        <p:spPr>
          <a:xfrm>
            <a:off x="296214" y="2292626"/>
            <a:ext cx="3335628" cy="3576468"/>
          </a:xfrm>
        </p:spPr>
        <p:txBody>
          <a:bodyPr/>
          <a:lstStyle/>
          <a:p>
            <a:pPr algn="just">
              <a:buFont typeface="Arial" panose="020B0604020202020204" pitchFamily="34" charset="0"/>
              <a:buChar char="•"/>
            </a:pPr>
            <a:r>
              <a:rPr lang="es-UY" sz="2800" dirty="0" smtClean="0"/>
              <a:t>Son </a:t>
            </a:r>
            <a:r>
              <a:rPr lang="es-UY" sz="2800" dirty="0"/>
              <a:t>las menos </a:t>
            </a:r>
            <a:r>
              <a:rPr lang="es-UY" sz="2800" dirty="0" smtClean="0"/>
              <a:t>especializadas </a:t>
            </a:r>
          </a:p>
          <a:p>
            <a:pPr algn="just">
              <a:buFont typeface="Arial" panose="020B0604020202020204" pitchFamily="34" charset="0"/>
              <a:buChar char="•"/>
            </a:pPr>
            <a:r>
              <a:rPr lang="es-UY" sz="2800" dirty="0" smtClean="0"/>
              <a:t>Se </a:t>
            </a:r>
            <a:r>
              <a:rPr lang="es-UY" sz="2800" dirty="0"/>
              <a:t>encuentran en las orillas de cuerpos de agua, por un tiempo pueden quedar parcialmente sumergidas. </a:t>
            </a:r>
            <a:endParaRPr lang="es-UY" sz="2800" dirty="0" smtClean="0"/>
          </a:p>
          <a:p>
            <a:endParaRPr lang="es-UY"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071" y="348224"/>
            <a:ext cx="3338580" cy="4451440"/>
          </a:xfrm>
          <a:prstGeom prst="rect">
            <a:avLst/>
          </a:prstGeom>
        </p:spPr>
      </p:pic>
      <p:sp>
        <p:nvSpPr>
          <p:cNvPr id="5" name="CuadroTexto 4"/>
          <p:cNvSpPr txBox="1"/>
          <p:nvPr/>
        </p:nvSpPr>
        <p:spPr>
          <a:xfrm>
            <a:off x="8640417" y="4947166"/>
            <a:ext cx="3120922" cy="400110"/>
          </a:xfrm>
          <a:prstGeom prst="rect">
            <a:avLst/>
          </a:prstGeom>
          <a:noFill/>
        </p:spPr>
        <p:txBody>
          <a:bodyPr wrap="square" rtlCol="0">
            <a:spAutoFit/>
          </a:bodyPr>
          <a:lstStyle/>
          <a:p>
            <a:r>
              <a:rPr lang="es-UY" sz="2000" dirty="0"/>
              <a:t>Ceibo (</a:t>
            </a:r>
            <a:r>
              <a:rPr lang="es-UY" sz="2000" dirty="0" err="1"/>
              <a:t>Erythrina</a:t>
            </a:r>
            <a:r>
              <a:rPr lang="es-UY" sz="2000" dirty="0"/>
              <a:t> crista-</a:t>
            </a:r>
            <a:r>
              <a:rPr lang="es-UY" sz="2000" dirty="0" err="1"/>
              <a:t>galli</a:t>
            </a:r>
            <a:r>
              <a:rPr lang="es-UY" dirty="0" smtClean="0"/>
              <a:t>)</a:t>
            </a:r>
            <a:endParaRPr lang="es-UY"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167" y="1223547"/>
            <a:ext cx="3457231" cy="4612207"/>
          </a:xfrm>
          <a:prstGeom prst="rect">
            <a:avLst/>
          </a:prstGeom>
        </p:spPr>
      </p:pic>
      <p:sp>
        <p:nvSpPr>
          <p:cNvPr id="7" name="CuadroTexto 6"/>
          <p:cNvSpPr txBox="1"/>
          <p:nvPr/>
        </p:nvSpPr>
        <p:spPr>
          <a:xfrm>
            <a:off x="4735167" y="6001615"/>
            <a:ext cx="3905250" cy="400110"/>
          </a:xfrm>
          <a:prstGeom prst="rect">
            <a:avLst/>
          </a:prstGeom>
          <a:noFill/>
        </p:spPr>
        <p:txBody>
          <a:bodyPr wrap="square" rtlCol="0">
            <a:spAutoFit/>
          </a:bodyPr>
          <a:lstStyle/>
          <a:p>
            <a:r>
              <a:rPr lang="es-UY" sz="2000" dirty="0"/>
              <a:t>Sauce Criollo (</a:t>
            </a:r>
            <a:r>
              <a:rPr lang="es-UY" sz="2000" dirty="0" err="1"/>
              <a:t>Salix</a:t>
            </a:r>
            <a:r>
              <a:rPr lang="es-UY" sz="2000" dirty="0"/>
              <a:t> </a:t>
            </a:r>
            <a:r>
              <a:rPr lang="es-UY" sz="2000" dirty="0" err="1"/>
              <a:t>humboldtiana</a:t>
            </a:r>
            <a:r>
              <a:rPr lang="es-UY" sz="2000" dirty="0" smtClean="0"/>
              <a:t>)</a:t>
            </a:r>
            <a:endParaRPr lang="es-UY" sz="2000" dirty="0"/>
          </a:p>
        </p:txBody>
      </p:sp>
    </p:spTree>
    <p:extLst>
      <p:ext uri="{BB962C8B-B14F-4D97-AF65-F5344CB8AC3E}">
        <p14:creationId xmlns:p14="http://schemas.microsoft.com/office/powerpoint/2010/main" val="4065978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2503" y="239935"/>
            <a:ext cx="7183835" cy="846738"/>
          </a:xfrm>
        </p:spPr>
        <p:txBody>
          <a:bodyPr/>
          <a:lstStyle/>
          <a:p>
            <a:pPr algn="ctr"/>
            <a:r>
              <a:rPr lang="es-UY" dirty="0">
                <a:solidFill>
                  <a:schemeClr val="accent1"/>
                </a:solidFill>
                <a:latin typeface="Showcard Gothic" panose="04020904020102020604" pitchFamily="82" charset="0"/>
              </a:rPr>
              <a:t>PLANTAS EMERGENTES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606" y="228389"/>
            <a:ext cx="3333750" cy="3629025"/>
          </a:xfrm>
          <a:prstGeom prst="rect">
            <a:avLst/>
          </a:prstGeom>
        </p:spPr>
      </p:pic>
      <p:sp>
        <p:nvSpPr>
          <p:cNvPr id="5" name="CuadroTexto 4"/>
          <p:cNvSpPr txBox="1"/>
          <p:nvPr/>
        </p:nvSpPr>
        <p:spPr>
          <a:xfrm>
            <a:off x="8524606" y="3992451"/>
            <a:ext cx="3517139" cy="400110"/>
          </a:xfrm>
          <a:prstGeom prst="rect">
            <a:avLst/>
          </a:prstGeom>
          <a:noFill/>
        </p:spPr>
        <p:txBody>
          <a:bodyPr wrap="square" rtlCol="0">
            <a:spAutoFit/>
          </a:bodyPr>
          <a:lstStyle/>
          <a:p>
            <a:r>
              <a:rPr lang="es-UY" sz="2000" dirty="0"/>
              <a:t>Totora (</a:t>
            </a:r>
            <a:r>
              <a:rPr lang="es-UY" sz="2000" dirty="0" err="1"/>
              <a:t>Typha</a:t>
            </a:r>
            <a:r>
              <a:rPr lang="es-UY" sz="2000" dirty="0"/>
              <a:t> </a:t>
            </a:r>
            <a:r>
              <a:rPr lang="es-UY" sz="2000" dirty="0" err="1"/>
              <a:t>dominguensis</a:t>
            </a:r>
            <a:r>
              <a:rPr lang="es-UY" sz="2000" dirty="0" smtClean="0"/>
              <a:t>)</a:t>
            </a:r>
            <a:endParaRPr lang="es-UY" sz="20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83" y="3686452"/>
            <a:ext cx="3200400" cy="3009900"/>
          </a:xfrm>
          <a:prstGeom prst="rect">
            <a:avLst/>
          </a:prstGeom>
        </p:spPr>
      </p:pic>
      <p:sp>
        <p:nvSpPr>
          <p:cNvPr id="7" name="CuadroTexto 6"/>
          <p:cNvSpPr txBox="1"/>
          <p:nvPr/>
        </p:nvSpPr>
        <p:spPr>
          <a:xfrm>
            <a:off x="373487" y="3286342"/>
            <a:ext cx="3258355" cy="400110"/>
          </a:xfrm>
          <a:prstGeom prst="rect">
            <a:avLst/>
          </a:prstGeom>
          <a:noFill/>
        </p:spPr>
        <p:txBody>
          <a:bodyPr wrap="square" rtlCol="0">
            <a:spAutoFit/>
          </a:bodyPr>
          <a:lstStyle/>
          <a:p>
            <a:r>
              <a:rPr lang="es-UY" sz="2000" dirty="0"/>
              <a:t>Junco (</a:t>
            </a:r>
            <a:r>
              <a:rPr lang="es-UY" sz="2000" dirty="0" err="1"/>
              <a:t>Scirpus</a:t>
            </a:r>
            <a:r>
              <a:rPr lang="es-UY" sz="2000" dirty="0"/>
              <a:t> </a:t>
            </a:r>
            <a:r>
              <a:rPr lang="es-UY" sz="2000" dirty="0" err="1"/>
              <a:t>californicus</a:t>
            </a:r>
            <a:r>
              <a:rPr lang="es-UY" sz="2000" dirty="0" smtClean="0"/>
              <a:t>)</a:t>
            </a:r>
            <a:endParaRPr lang="es-UY" sz="2000" dirty="0"/>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030" y="3018262"/>
            <a:ext cx="3454325" cy="3085864"/>
          </a:xfrm>
          <a:prstGeom prst="rect">
            <a:avLst/>
          </a:prstGeom>
        </p:spPr>
      </p:pic>
      <p:sp>
        <p:nvSpPr>
          <p:cNvPr id="9" name="CuadroTexto 8"/>
          <p:cNvSpPr txBox="1"/>
          <p:nvPr/>
        </p:nvSpPr>
        <p:spPr>
          <a:xfrm>
            <a:off x="4501030" y="6421918"/>
            <a:ext cx="4023576" cy="400110"/>
          </a:xfrm>
          <a:prstGeom prst="rect">
            <a:avLst/>
          </a:prstGeom>
          <a:noFill/>
        </p:spPr>
        <p:txBody>
          <a:bodyPr wrap="square" rtlCol="0">
            <a:spAutoFit/>
          </a:bodyPr>
          <a:lstStyle/>
          <a:p>
            <a:r>
              <a:rPr lang="es-UY" sz="2000" dirty="0" smtClean="0"/>
              <a:t>Saeta </a:t>
            </a:r>
            <a:r>
              <a:rPr lang="es-UY" sz="2000" dirty="0"/>
              <a:t>(</a:t>
            </a:r>
            <a:r>
              <a:rPr lang="es-UY" sz="2000" dirty="0" err="1"/>
              <a:t>Sagittaria</a:t>
            </a:r>
            <a:r>
              <a:rPr lang="es-UY" sz="2000" dirty="0"/>
              <a:t> </a:t>
            </a:r>
            <a:r>
              <a:rPr lang="es-UY" sz="2000" dirty="0" err="1" smtClean="0"/>
              <a:t>montevidensis</a:t>
            </a:r>
            <a:r>
              <a:rPr lang="es-UY" sz="2000" dirty="0" smtClean="0"/>
              <a:t>)</a:t>
            </a:r>
            <a:endParaRPr lang="es-UY" sz="2000" dirty="0"/>
          </a:p>
        </p:txBody>
      </p:sp>
      <p:sp>
        <p:nvSpPr>
          <p:cNvPr id="10" name="Marcador de contenido 9"/>
          <p:cNvSpPr>
            <a:spLocks noGrp="1"/>
          </p:cNvSpPr>
          <p:nvPr>
            <p:ph idx="1"/>
          </p:nvPr>
        </p:nvSpPr>
        <p:spPr>
          <a:xfrm>
            <a:off x="373487" y="1286728"/>
            <a:ext cx="7581868" cy="1840718"/>
          </a:xfrm>
        </p:spPr>
        <p:txBody>
          <a:bodyPr/>
          <a:lstStyle/>
          <a:p>
            <a:pPr>
              <a:buFont typeface="Courier New" panose="02070309020205020404" pitchFamily="49" charset="0"/>
              <a:buChar char="o"/>
            </a:pPr>
            <a:r>
              <a:rPr lang="es-UY" sz="2400" dirty="0"/>
              <a:t>Angiospermas herbáceas, enraizadas, erectas, que pueden estar temporal o permanentemente inundadas en la base </a:t>
            </a:r>
          </a:p>
          <a:p>
            <a:pPr>
              <a:buFont typeface="Courier New" panose="02070309020205020404" pitchFamily="49" charset="0"/>
              <a:buChar char="o"/>
            </a:pPr>
            <a:r>
              <a:rPr lang="es-UY" sz="2400" dirty="0"/>
              <a:t>Pero la planta no puede estar sumergida totalmente por mucho tiempo </a:t>
            </a:r>
          </a:p>
          <a:p>
            <a:endParaRPr lang="es-UY" dirty="0"/>
          </a:p>
        </p:txBody>
      </p:sp>
    </p:spTree>
    <p:extLst>
      <p:ext uri="{BB962C8B-B14F-4D97-AF65-F5344CB8AC3E}">
        <p14:creationId xmlns:p14="http://schemas.microsoft.com/office/powerpoint/2010/main" val="314242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782343"/>
          </a:xfrm>
        </p:spPr>
        <p:txBody>
          <a:bodyPr/>
          <a:lstStyle/>
          <a:p>
            <a:pPr algn="ctr"/>
            <a:r>
              <a:rPr lang="es-UY" dirty="0">
                <a:solidFill>
                  <a:schemeClr val="accent1"/>
                </a:solidFill>
                <a:latin typeface="Showcard Gothic" panose="04020904020102020604" pitchFamily="82" charset="0"/>
              </a:rPr>
              <a:t>PLANTAS FLOTANTES ARRAIGADAS</a:t>
            </a:r>
          </a:p>
        </p:txBody>
      </p:sp>
      <p:sp>
        <p:nvSpPr>
          <p:cNvPr id="3" name="Marcador de contenido 2"/>
          <p:cNvSpPr>
            <a:spLocks noGrp="1"/>
          </p:cNvSpPr>
          <p:nvPr>
            <p:ph idx="1"/>
          </p:nvPr>
        </p:nvSpPr>
        <p:spPr>
          <a:xfrm>
            <a:off x="801066" y="1897249"/>
            <a:ext cx="6462619" cy="4023360"/>
          </a:xfrm>
        </p:spPr>
        <p:txBody>
          <a:bodyPr/>
          <a:lstStyle/>
          <a:p>
            <a:pPr algn="just">
              <a:buFont typeface="Wingdings" panose="05000000000000000000" pitchFamily="2" charset="2"/>
              <a:buChar char="q"/>
            </a:pPr>
            <a:r>
              <a:rPr lang="es-UY" sz="2800" dirty="0"/>
              <a:t>S</a:t>
            </a:r>
            <a:r>
              <a:rPr lang="es-UY" sz="2800" dirty="0" smtClean="0"/>
              <a:t>e </a:t>
            </a:r>
            <a:r>
              <a:rPr lang="es-UY" sz="2800" dirty="0"/>
              <a:t>sujetan al fondo mediante </a:t>
            </a:r>
            <a:r>
              <a:rPr lang="es-UY" sz="2800" dirty="0" smtClean="0"/>
              <a:t>raíces</a:t>
            </a:r>
            <a:r>
              <a:rPr lang="es-UY" sz="2800" dirty="0"/>
              <a:t>.</a:t>
            </a:r>
            <a:r>
              <a:rPr lang="es-UY" sz="2800" dirty="0" smtClean="0"/>
              <a:t> Pueden </a:t>
            </a:r>
            <a:r>
              <a:rPr lang="es-UY" sz="2800" dirty="0"/>
              <a:t>presentar tallos, hojas y pecíolos </a:t>
            </a:r>
            <a:r>
              <a:rPr lang="es-UY" sz="2800" dirty="0" smtClean="0"/>
              <a:t>de las </a:t>
            </a:r>
            <a:r>
              <a:rPr lang="es-UY" sz="2800" dirty="0"/>
              <a:t>hojas </a:t>
            </a:r>
            <a:r>
              <a:rPr lang="es-UY" sz="2800" dirty="0" smtClean="0"/>
              <a:t>sumergidos</a:t>
            </a:r>
            <a:r>
              <a:rPr lang="es-UY" sz="2800" dirty="0"/>
              <a:t>, pero también hojas flotantes. </a:t>
            </a:r>
            <a:r>
              <a:rPr lang="es-UY" sz="2800" dirty="0" smtClean="0"/>
              <a:t> </a:t>
            </a:r>
          </a:p>
          <a:p>
            <a:endParaRPr lang="es-UY" dirty="0"/>
          </a:p>
          <a:p>
            <a:endParaRPr lang="es-UY" dirty="0" smtClean="0"/>
          </a:p>
          <a:p>
            <a:endParaRPr lang="es-UY" dirty="0"/>
          </a:p>
          <a:p>
            <a:pPr algn="r"/>
            <a:r>
              <a:rPr lang="es-UY" sz="2400" dirty="0" smtClean="0"/>
              <a:t>Camalote </a:t>
            </a:r>
            <a:r>
              <a:rPr lang="es-UY" sz="2400" dirty="0"/>
              <a:t>(</a:t>
            </a:r>
            <a:r>
              <a:rPr lang="es-UY" sz="2400" dirty="0" err="1"/>
              <a:t>Nymphoides</a:t>
            </a:r>
            <a:r>
              <a:rPr lang="es-UY" sz="2400" dirty="0"/>
              <a:t> indica</a:t>
            </a:r>
            <a:r>
              <a:rPr lang="es-UY" sz="2400" dirty="0" smtClean="0"/>
              <a:t>)</a:t>
            </a:r>
            <a:r>
              <a:rPr lang="es-UY" dirty="0"/>
              <a:t/>
            </a:r>
            <a:br>
              <a:rPr lang="es-UY" dirty="0"/>
            </a:br>
            <a:endParaRPr lang="es-UY"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748" y="2126213"/>
            <a:ext cx="4412088" cy="3794396"/>
          </a:xfrm>
          <a:prstGeom prst="rect">
            <a:avLst/>
          </a:prstGeom>
        </p:spPr>
      </p:pic>
    </p:spTree>
    <p:extLst>
      <p:ext uri="{BB962C8B-B14F-4D97-AF65-F5344CB8AC3E}">
        <p14:creationId xmlns:p14="http://schemas.microsoft.com/office/powerpoint/2010/main" val="1581562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11132"/>
          </a:xfrm>
        </p:spPr>
        <p:txBody>
          <a:bodyPr>
            <a:normAutofit/>
          </a:bodyPr>
          <a:lstStyle/>
          <a:p>
            <a:pPr algn="ctr"/>
            <a:r>
              <a:rPr lang="es-UY" b="1" dirty="0" smtClean="0">
                <a:solidFill>
                  <a:schemeClr val="accent2"/>
                </a:solidFill>
                <a:latin typeface="Showcard Gothic" panose="04020904020102020604" pitchFamily="82" charset="0"/>
              </a:rPr>
              <a:t>QUÉ ES UN HUMEDAL?</a:t>
            </a:r>
            <a:endParaRPr lang="es-UY" b="1" dirty="0">
              <a:solidFill>
                <a:schemeClr val="accent2"/>
              </a:solidFill>
              <a:latin typeface="Showcard Gothic" panose="04020904020102020604" pitchFamily="82" charset="0"/>
            </a:endParaRPr>
          </a:p>
        </p:txBody>
      </p:sp>
      <p:sp>
        <p:nvSpPr>
          <p:cNvPr id="3" name="Marcador de contenido 2"/>
          <p:cNvSpPr>
            <a:spLocks noGrp="1"/>
          </p:cNvSpPr>
          <p:nvPr>
            <p:ph idx="1"/>
          </p:nvPr>
        </p:nvSpPr>
        <p:spPr>
          <a:xfrm>
            <a:off x="502275" y="1300766"/>
            <a:ext cx="11281893" cy="4623516"/>
          </a:xfrm>
        </p:spPr>
        <p:txBody>
          <a:bodyPr>
            <a:noAutofit/>
          </a:bodyPr>
          <a:lstStyle/>
          <a:p>
            <a:pPr>
              <a:buFont typeface="Wingdings" panose="05000000000000000000" pitchFamily="2" charset="2"/>
              <a:buChar char="q"/>
            </a:pPr>
            <a:r>
              <a:rPr lang="es-UY" sz="2800" dirty="0" smtClean="0"/>
              <a:t> Definición </a:t>
            </a:r>
            <a:r>
              <a:rPr lang="es-UY" sz="2800" dirty="0"/>
              <a:t>RAMSAR: </a:t>
            </a:r>
            <a:endParaRPr lang="es-UY" sz="2800" dirty="0" smtClean="0"/>
          </a:p>
          <a:p>
            <a:pPr algn="just"/>
            <a:r>
              <a:rPr lang="es-UY" sz="2800" dirty="0" smtClean="0"/>
              <a:t>Extensiones </a:t>
            </a:r>
            <a:r>
              <a:rPr lang="es-UY" sz="2800" dirty="0"/>
              <a:t>de marisma, pantanos, turberas o aguas de régimen natural o artificial, permanentes o temporales, estancadas o corrientes, dulces o salobres o saladas, incluyendo las extensiones de aguas marinas cuya profundidad en marea baja no exceda los seis metros</a:t>
            </a:r>
            <a:r>
              <a:rPr lang="es-UY" sz="2800" dirty="0" smtClean="0"/>
              <a:t>.</a:t>
            </a:r>
          </a:p>
          <a:p>
            <a:pPr algn="just"/>
            <a:endParaRPr lang="es-UY" sz="2800" dirty="0"/>
          </a:p>
          <a:p>
            <a:pPr algn="just">
              <a:buFont typeface="Wingdings" panose="05000000000000000000" pitchFamily="2" charset="2"/>
              <a:buChar char="q"/>
            </a:pPr>
            <a:r>
              <a:rPr lang="es-UY" sz="2800" dirty="0" smtClean="0"/>
              <a:t>RAMSAR: </a:t>
            </a:r>
          </a:p>
          <a:p>
            <a:pPr algn="just"/>
            <a:r>
              <a:rPr lang="es-UY" sz="2800" dirty="0" smtClean="0"/>
              <a:t>Tratado internacional </a:t>
            </a:r>
            <a:r>
              <a:rPr lang="es-UY" sz="2800" dirty="0"/>
              <a:t>que sirve de marco para la acción nacional y la cooperación internacional en pro de la conservación y el uso racional de los humedales y sus </a:t>
            </a:r>
            <a:r>
              <a:rPr lang="es-UY" sz="2800" dirty="0" smtClean="0"/>
              <a:t>recursos</a:t>
            </a:r>
            <a:endParaRPr lang="es-UY" sz="2800" dirty="0"/>
          </a:p>
        </p:txBody>
      </p:sp>
    </p:spTree>
    <p:extLst>
      <p:ext uri="{BB962C8B-B14F-4D97-AF65-F5344CB8AC3E}">
        <p14:creationId xmlns:p14="http://schemas.microsoft.com/office/powerpoint/2010/main" val="3611386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207345"/>
          </a:xfrm>
        </p:spPr>
        <p:txBody>
          <a:bodyPr>
            <a:normAutofit/>
          </a:bodyPr>
          <a:lstStyle/>
          <a:p>
            <a:pPr algn="ctr"/>
            <a:r>
              <a:rPr lang="es-UY" sz="5400" dirty="0">
                <a:solidFill>
                  <a:schemeClr val="accent1"/>
                </a:solidFill>
                <a:latin typeface="Showcard Gothic" panose="04020904020102020604" pitchFamily="82" charset="0"/>
              </a:rPr>
              <a:t>PLANTAS FLOTANTES LIBRES</a:t>
            </a:r>
          </a:p>
        </p:txBody>
      </p:sp>
      <p:sp>
        <p:nvSpPr>
          <p:cNvPr id="3" name="Marcador de contenido 2"/>
          <p:cNvSpPr>
            <a:spLocks noGrp="1"/>
          </p:cNvSpPr>
          <p:nvPr>
            <p:ph idx="1"/>
          </p:nvPr>
        </p:nvSpPr>
        <p:spPr>
          <a:xfrm>
            <a:off x="8216722" y="2021983"/>
            <a:ext cx="3709116" cy="4027415"/>
          </a:xfrm>
        </p:spPr>
        <p:txBody>
          <a:bodyPr>
            <a:normAutofit/>
          </a:bodyPr>
          <a:lstStyle/>
          <a:p>
            <a:pPr algn="just">
              <a:buFont typeface="Wingdings" panose="05000000000000000000" pitchFamily="2" charset="2"/>
              <a:buChar char="Ø"/>
            </a:pPr>
            <a:r>
              <a:rPr lang="es-UY" sz="3200" dirty="0"/>
              <a:t>F</a:t>
            </a:r>
            <a:r>
              <a:rPr lang="es-UY" sz="3200" dirty="0" smtClean="0"/>
              <a:t>lotan </a:t>
            </a:r>
            <a:r>
              <a:rPr lang="es-UY" sz="3200" dirty="0"/>
              <a:t>en la superficie, por no estar </a:t>
            </a:r>
            <a:r>
              <a:rPr lang="es-UY" sz="3200" dirty="0" smtClean="0"/>
              <a:t>arraigadas al suelo </a:t>
            </a:r>
            <a:r>
              <a:rPr lang="es-UY" sz="3200" dirty="0"/>
              <a:t>son arrastradas por las corrientes o el viento.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24" y="2021983"/>
            <a:ext cx="3057525" cy="2790825"/>
          </a:xfrm>
          <a:prstGeom prst="rect">
            <a:avLst/>
          </a:prstGeom>
        </p:spPr>
      </p:pic>
      <p:sp>
        <p:nvSpPr>
          <p:cNvPr id="5" name="CuadroTexto 4"/>
          <p:cNvSpPr txBox="1"/>
          <p:nvPr/>
        </p:nvSpPr>
        <p:spPr>
          <a:xfrm>
            <a:off x="240169" y="4984124"/>
            <a:ext cx="3314634" cy="400110"/>
          </a:xfrm>
          <a:prstGeom prst="rect">
            <a:avLst/>
          </a:prstGeom>
          <a:noFill/>
        </p:spPr>
        <p:txBody>
          <a:bodyPr wrap="square" rtlCol="0">
            <a:spAutoFit/>
          </a:bodyPr>
          <a:lstStyle/>
          <a:p>
            <a:r>
              <a:rPr lang="es-UY" sz="2000" dirty="0" smtClean="0"/>
              <a:t> </a:t>
            </a:r>
            <a:r>
              <a:rPr lang="es-UY" sz="2000" dirty="0"/>
              <a:t>Lenteja de agua (</a:t>
            </a:r>
            <a:r>
              <a:rPr lang="es-UY" sz="2000" dirty="0" err="1"/>
              <a:t>Lemna</a:t>
            </a:r>
            <a:r>
              <a:rPr lang="es-UY" sz="2000" dirty="0"/>
              <a:t> </a:t>
            </a:r>
            <a:r>
              <a:rPr lang="es-UY" sz="2000" dirty="0" err="1"/>
              <a:t>sp</a:t>
            </a:r>
            <a:r>
              <a:rPr lang="es-UY" sz="2000" dirty="0" smtClean="0"/>
              <a:t>.)</a:t>
            </a:r>
            <a:endParaRPr lang="es-UY" sz="20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871" y="3417395"/>
            <a:ext cx="3400108" cy="2537004"/>
          </a:xfrm>
          <a:prstGeom prst="rect">
            <a:avLst/>
          </a:prstGeom>
        </p:spPr>
      </p:pic>
      <p:sp>
        <p:nvSpPr>
          <p:cNvPr id="7" name="CuadroTexto 6"/>
          <p:cNvSpPr txBox="1"/>
          <p:nvPr/>
        </p:nvSpPr>
        <p:spPr>
          <a:xfrm>
            <a:off x="4281871" y="2756078"/>
            <a:ext cx="4545385" cy="954107"/>
          </a:xfrm>
          <a:prstGeom prst="rect">
            <a:avLst/>
          </a:prstGeom>
          <a:noFill/>
        </p:spPr>
        <p:txBody>
          <a:bodyPr wrap="square" rtlCol="0">
            <a:spAutoFit/>
          </a:bodyPr>
          <a:lstStyle/>
          <a:p>
            <a:r>
              <a:rPr lang="es-UY" sz="2000" dirty="0"/>
              <a:t>Acordeón de agua (</a:t>
            </a:r>
            <a:r>
              <a:rPr lang="es-UY" sz="2000" dirty="0" err="1"/>
              <a:t>Salvinia</a:t>
            </a:r>
            <a:r>
              <a:rPr lang="es-UY" sz="2000" dirty="0"/>
              <a:t> </a:t>
            </a:r>
            <a:r>
              <a:rPr lang="es-UY" sz="2000" dirty="0" err="1"/>
              <a:t>sp</a:t>
            </a:r>
            <a:r>
              <a:rPr lang="es-UY" sz="2000" dirty="0"/>
              <a:t>.)</a:t>
            </a:r>
            <a:r>
              <a:rPr lang="es-UY" dirty="0"/>
              <a:t/>
            </a:r>
            <a:br>
              <a:rPr lang="es-UY" dirty="0"/>
            </a:br>
            <a:r>
              <a:rPr lang="es-UY" dirty="0"/>
              <a:t> </a:t>
            </a:r>
          </a:p>
          <a:p>
            <a:endParaRPr lang="es-UY" dirty="0"/>
          </a:p>
        </p:txBody>
      </p:sp>
    </p:spTree>
    <p:extLst>
      <p:ext uri="{BB962C8B-B14F-4D97-AF65-F5344CB8AC3E}">
        <p14:creationId xmlns:p14="http://schemas.microsoft.com/office/powerpoint/2010/main" val="3723939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50" y="119178"/>
            <a:ext cx="10058400" cy="1039921"/>
          </a:xfrm>
        </p:spPr>
        <p:txBody>
          <a:bodyPr>
            <a:normAutofit/>
          </a:bodyPr>
          <a:lstStyle/>
          <a:p>
            <a:pPr algn="ctr"/>
            <a:r>
              <a:rPr lang="es-UY" sz="5400" dirty="0">
                <a:solidFill>
                  <a:schemeClr val="accent1"/>
                </a:solidFill>
                <a:latin typeface="Showcard Gothic" panose="04020904020102020604" pitchFamily="82" charset="0"/>
              </a:rPr>
              <a:t>PLANTAS SUMERGIDAS</a:t>
            </a:r>
          </a:p>
        </p:txBody>
      </p:sp>
      <p:sp>
        <p:nvSpPr>
          <p:cNvPr id="3" name="Marcador de contenido 2"/>
          <p:cNvSpPr>
            <a:spLocks noGrp="1"/>
          </p:cNvSpPr>
          <p:nvPr>
            <p:ph idx="1"/>
          </p:nvPr>
        </p:nvSpPr>
        <p:spPr>
          <a:xfrm>
            <a:off x="412124" y="1931830"/>
            <a:ext cx="5383369" cy="3937263"/>
          </a:xfrm>
        </p:spPr>
        <p:txBody>
          <a:bodyPr>
            <a:normAutofit lnSpcReduction="10000"/>
          </a:bodyPr>
          <a:lstStyle/>
          <a:p>
            <a:pPr algn="just">
              <a:buFont typeface="Wingdings" panose="05000000000000000000" pitchFamily="2" charset="2"/>
              <a:buChar char="§"/>
            </a:pPr>
            <a:endParaRPr lang="es-UY" sz="2800" dirty="0" smtClean="0"/>
          </a:p>
          <a:p>
            <a:pPr algn="just">
              <a:buFont typeface="Wingdings" panose="05000000000000000000" pitchFamily="2" charset="2"/>
              <a:buChar char="§"/>
            </a:pPr>
            <a:r>
              <a:rPr lang="es-UY" sz="2800" dirty="0" smtClean="0"/>
              <a:t>Plantas </a:t>
            </a:r>
            <a:r>
              <a:rPr lang="es-UY" sz="2800" dirty="0"/>
              <a:t>vasculares o </a:t>
            </a:r>
            <a:r>
              <a:rPr lang="es-UY" sz="2800" dirty="0" err="1"/>
              <a:t>avasculares</a:t>
            </a:r>
            <a:r>
              <a:rPr lang="es-UY" sz="2800" dirty="0"/>
              <a:t>, enraizadas o no, cuyos órganos vegetativos están sumergidos. Los órganos reproductores en la mayoría de las especies son </a:t>
            </a:r>
            <a:r>
              <a:rPr lang="es-UY" sz="2800" dirty="0" smtClean="0"/>
              <a:t>aéreos </a:t>
            </a:r>
          </a:p>
          <a:p>
            <a:endParaRPr lang="es-UY" sz="2800" dirty="0"/>
          </a:p>
          <a:p>
            <a:pPr algn="r"/>
            <a:r>
              <a:rPr lang="es-UY" sz="2800" dirty="0" smtClean="0"/>
              <a:t> </a:t>
            </a:r>
            <a:r>
              <a:rPr lang="es-UY" sz="2800" dirty="0"/>
              <a:t>Elodea (Egeria densa).</a:t>
            </a:r>
            <a:r>
              <a:rPr lang="es-UY" dirty="0"/>
              <a:t/>
            </a:r>
            <a:br>
              <a:rPr lang="es-UY" dirty="0"/>
            </a:br>
            <a:endParaRPr lang="es-UY"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0" y="1576493"/>
            <a:ext cx="5715000" cy="4292600"/>
          </a:xfrm>
          <a:prstGeom prst="rect">
            <a:avLst/>
          </a:prstGeom>
        </p:spPr>
      </p:pic>
    </p:spTree>
    <p:extLst>
      <p:ext uri="{BB962C8B-B14F-4D97-AF65-F5344CB8AC3E}">
        <p14:creationId xmlns:p14="http://schemas.microsoft.com/office/powerpoint/2010/main" val="255800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541" y="1179089"/>
            <a:ext cx="3154742" cy="2437192"/>
          </a:xfrm>
          <a:prstGeom prst="rect">
            <a:avLst/>
          </a:prstGeom>
        </p:spPr>
      </p:pic>
      <p:sp>
        <p:nvSpPr>
          <p:cNvPr id="2" name="Título 1"/>
          <p:cNvSpPr>
            <a:spLocks noGrp="1"/>
          </p:cNvSpPr>
          <p:nvPr>
            <p:ph type="title"/>
          </p:nvPr>
        </p:nvSpPr>
        <p:spPr>
          <a:xfrm>
            <a:off x="3953814" y="286603"/>
            <a:ext cx="7201866" cy="782343"/>
          </a:xfrm>
        </p:spPr>
        <p:txBody>
          <a:bodyPr/>
          <a:lstStyle/>
          <a:p>
            <a:pPr algn="ctr"/>
            <a:r>
              <a:rPr lang="es-UY" dirty="0" smtClean="0">
                <a:solidFill>
                  <a:schemeClr val="accent1"/>
                </a:solidFill>
                <a:latin typeface="Showcard Gothic" panose="04020904020102020604" pitchFamily="82" charset="0"/>
              </a:rPr>
              <a:t>FAUNA CARACTERÍSTICA</a:t>
            </a:r>
            <a:endParaRPr lang="es-UY" dirty="0">
              <a:solidFill>
                <a:schemeClr val="accent1"/>
              </a:solidFill>
              <a:latin typeface="Showcard Gothic" panose="04020904020102020604" pitchFamily="82" charset="0"/>
            </a:endParaRPr>
          </a:p>
        </p:txBody>
      </p:sp>
      <p:pic>
        <p:nvPicPr>
          <p:cNvPr id="10" name="Marcador de contenido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299" y="3483765"/>
            <a:ext cx="3399668" cy="2473532"/>
          </a:xfr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19" y="286603"/>
            <a:ext cx="3197445" cy="2728486"/>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8820" y="4225118"/>
            <a:ext cx="2981257" cy="2387381"/>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2930" y="3980300"/>
            <a:ext cx="3474850" cy="2632199"/>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7945" y="1377679"/>
            <a:ext cx="2998122" cy="2466197"/>
          </a:xfrm>
          <a:prstGeom prst="rect">
            <a:avLst/>
          </a:prstGeom>
        </p:spPr>
      </p:pic>
    </p:spTree>
    <p:extLst>
      <p:ext uri="{BB962C8B-B14F-4D97-AF65-F5344CB8AC3E}">
        <p14:creationId xmlns:p14="http://schemas.microsoft.com/office/powerpoint/2010/main" val="1789409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Y"/>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510" y="286604"/>
            <a:ext cx="4399642" cy="292026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780" y="763121"/>
            <a:ext cx="4042779" cy="393766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352" y="3432335"/>
            <a:ext cx="4867275" cy="3114675"/>
          </a:xfrm>
          <a:prstGeom prst="rect">
            <a:avLst/>
          </a:prstGeom>
        </p:spPr>
      </p:pic>
    </p:spTree>
    <p:extLst>
      <p:ext uri="{BB962C8B-B14F-4D97-AF65-F5344CB8AC3E}">
        <p14:creationId xmlns:p14="http://schemas.microsoft.com/office/powerpoint/2010/main" val="4183010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Y"/>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0643" y="3398452"/>
            <a:ext cx="4885037" cy="303209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08" y="382419"/>
            <a:ext cx="4193344" cy="301603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7014" y="489414"/>
            <a:ext cx="4932592" cy="2495892"/>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954" y="4082603"/>
            <a:ext cx="4901490" cy="2054817"/>
          </a:xfrm>
          <a:prstGeom prst="rect">
            <a:avLst/>
          </a:prstGeom>
        </p:spPr>
      </p:pic>
    </p:spTree>
    <p:extLst>
      <p:ext uri="{BB962C8B-B14F-4D97-AF65-F5344CB8AC3E}">
        <p14:creationId xmlns:p14="http://schemas.microsoft.com/office/powerpoint/2010/main" val="2857501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960" y="777026"/>
            <a:ext cx="2521040" cy="2521040"/>
          </a:xfrm>
          <a:prstGeom prst="rect">
            <a:avLst/>
          </a:prstGeom>
        </p:spPr>
      </p:pic>
      <p:sp>
        <p:nvSpPr>
          <p:cNvPr id="3" name="Marcador de contenido 2"/>
          <p:cNvSpPr>
            <a:spLocks noGrp="1"/>
          </p:cNvSpPr>
          <p:nvPr>
            <p:ph idx="1"/>
          </p:nvPr>
        </p:nvSpPr>
        <p:spPr>
          <a:xfrm>
            <a:off x="154546" y="193183"/>
            <a:ext cx="11835685" cy="6465194"/>
          </a:xfrm>
        </p:spPr>
        <p:txBody>
          <a:bodyPr>
            <a:normAutofit lnSpcReduction="10000"/>
          </a:bodyPr>
          <a:lstStyle/>
          <a:p>
            <a:pPr>
              <a:spcBef>
                <a:spcPts val="0"/>
              </a:spcBef>
              <a:spcAft>
                <a:spcPts val="0"/>
              </a:spcAft>
              <a:buFont typeface="Wingdings" panose="05000000000000000000" pitchFamily="2" charset="2"/>
              <a:buChar char="§"/>
            </a:pPr>
            <a:r>
              <a:rPr lang="es-UY" sz="2400" dirty="0"/>
              <a:t>La Reserva de Biósfera Bañados del Este ocupa 3.850.000 </a:t>
            </a:r>
            <a:r>
              <a:rPr lang="es-UY" sz="2400" dirty="0" err="1" smtClean="0"/>
              <a:t>há</a:t>
            </a:r>
            <a:r>
              <a:rPr lang="es-UY" sz="2400" dirty="0" smtClean="0"/>
              <a:t> </a:t>
            </a:r>
            <a:r>
              <a:rPr lang="es-UY" sz="2400" dirty="0"/>
              <a:t>y </a:t>
            </a:r>
            <a:r>
              <a:rPr lang="es-UY" sz="2400" dirty="0" smtClean="0"/>
              <a:t>viven </a:t>
            </a:r>
            <a:r>
              <a:rPr lang="es-UY" sz="2400" dirty="0"/>
              <a:t>más de </a:t>
            </a:r>
            <a:r>
              <a:rPr lang="es-UY" sz="2400" dirty="0" smtClean="0"/>
              <a:t>200 </a:t>
            </a:r>
            <a:r>
              <a:rPr lang="es-UY" sz="2400" dirty="0"/>
              <a:t>000 personas. Posee gran riqueza biológica en sus ecosistemas y es una de las regiones de mayor producción del </a:t>
            </a:r>
            <a:r>
              <a:rPr lang="es-UY" sz="2400" dirty="0" smtClean="0"/>
              <a:t>Uruguay</a:t>
            </a:r>
          </a:p>
          <a:p>
            <a:pPr>
              <a:spcBef>
                <a:spcPts val="0"/>
              </a:spcBef>
              <a:spcAft>
                <a:spcPts val="0"/>
              </a:spcAft>
              <a:buFont typeface="Wingdings" panose="05000000000000000000" pitchFamily="2" charset="2"/>
              <a:buChar char="§"/>
            </a:pPr>
            <a:endParaRPr lang="es-UY" sz="2400" dirty="0"/>
          </a:p>
          <a:p>
            <a:pPr>
              <a:spcBef>
                <a:spcPts val="0"/>
              </a:spcBef>
              <a:spcAft>
                <a:spcPts val="0"/>
              </a:spcAft>
              <a:buFont typeface="Wingdings" panose="05000000000000000000" pitchFamily="2" charset="2"/>
              <a:buChar char="§"/>
            </a:pPr>
            <a:r>
              <a:rPr lang="es-UY" sz="2400" dirty="0"/>
              <a:t>Gran parte de sus tierras está dedicada al pastoreo del ganado.  </a:t>
            </a:r>
            <a:endParaRPr lang="es-UY" sz="2400" dirty="0"/>
          </a:p>
          <a:p>
            <a:pPr>
              <a:spcBef>
                <a:spcPts val="0"/>
              </a:spcBef>
              <a:spcAft>
                <a:spcPts val="0"/>
              </a:spcAft>
              <a:buFont typeface="Wingdings" panose="05000000000000000000" pitchFamily="2" charset="2"/>
              <a:buChar char="§"/>
            </a:pPr>
            <a:endParaRPr lang="es-UY" sz="2400" dirty="0"/>
          </a:p>
          <a:p>
            <a:pPr>
              <a:lnSpc>
                <a:spcPct val="100000"/>
              </a:lnSpc>
              <a:spcBef>
                <a:spcPts val="0"/>
              </a:spcBef>
              <a:spcAft>
                <a:spcPts val="0"/>
              </a:spcAft>
              <a:buFont typeface="Wingdings" panose="05000000000000000000" pitchFamily="2" charset="2"/>
              <a:buChar char="§"/>
            </a:pPr>
            <a:r>
              <a:rPr lang="es-UY" sz="2400" dirty="0"/>
              <a:t>En agricultura el principal cultivo de la región, es el arroz. </a:t>
            </a:r>
            <a:r>
              <a:rPr lang="es-UY" sz="2400" dirty="0" smtClean="0"/>
              <a:t>En la </a:t>
            </a:r>
            <a:r>
              <a:rPr lang="es-UY" sz="2400" dirty="0"/>
              <a:t>actualidad </a:t>
            </a:r>
            <a:endParaRPr lang="es-UY" sz="2400" dirty="0" smtClean="0"/>
          </a:p>
          <a:p>
            <a:pPr marL="0" indent="0">
              <a:lnSpc>
                <a:spcPct val="100000"/>
              </a:lnSpc>
              <a:spcBef>
                <a:spcPts val="0"/>
              </a:spcBef>
              <a:spcAft>
                <a:spcPts val="0"/>
              </a:spcAft>
              <a:buNone/>
            </a:pPr>
            <a:r>
              <a:rPr lang="es-UY" sz="2400" dirty="0" smtClean="0"/>
              <a:t>  se </a:t>
            </a:r>
            <a:r>
              <a:rPr lang="es-UY" sz="2400" dirty="0"/>
              <a:t>plantan casi 100 000 </a:t>
            </a:r>
            <a:r>
              <a:rPr lang="es-UY" sz="2400" dirty="0" err="1" smtClean="0"/>
              <a:t>há</a:t>
            </a:r>
            <a:r>
              <a:rPr lang="es-UY" sz="2400" dirty="0" smtClean="0"/>
              <a:t>, Uruguay es </a:t>
            </a:r>
            <a:r>
              <a:rPr lang="es-UY" sz="2400" dirty="0"/>
              <a:t>uno de los siete mayores exportadores </a:t>
            </a:r>
            <a:endParaRPr lang="es-UY" sz="2400" dirty="0" smtClean="0"/>
          </a:p>
          <a:p>
            <a:pPr marL="0" indent="0">
              <a:lnSpc>
                <a:spcPct val="100000"/>
              </a:lnSpc>
              <a:spcBef>
                <a:spcPts val="0"/>
              </a:spcBef>
              <a:spcAft>
                <a:spcPts val="0"/>
              </a:spcAft>
              <a:buNone/>
            </a:pPr>
            <a:r>
              <a:rPr lang="es-UY" sz="2400" dirty="0" smtClean="0"/>
              <a:t>  de </a:t>
            </a:r>
            <a:r>
              <a:rPr lang="es-UY" sz="2400" dirty="0"/>
              <a:t>arroz del </a:t>
            </a:r>
            <a:r>
              <a:rPr lang="es-UY" sz="2400" dirty="0" smtClean="0"/>
              <a:t>mundo</a:t>
            </a:r>
          </a:p>
          <a:p>
            <a:pPr marL="0" indent="0">
              <a:lnSpc>
                <a:spcPct val="100000"/>
              </a:lnSpc>
              <a:spcBef>
                <a:spcPts val="0"/>
              </a:spcBef>
              <a:spcAft>
                <a:spcPts val="0"/>
              </a:spcAft>
              <a:buNone/>
            </a:pPr>
            <a:endParaRPr lang="es-UY" sz="2400" dirty="0"/>
          </a:p>
          <a:p>
            <a:pPr>
              <a:spcBef>
                <a:spcPts val="0"/>
              </a:spcBef>
              <a:spcAft>
                <a:spcPts val="0"/>
              </a:spcAft>
              <a:buFont typeface="Wingdings" panose="05000000000000000000" pitchFamily="2" charset="2"/>
              <a:buChar char="§"/>
            </a:pPr>
            <a:r>
              <a:rPr lang="es-UY" sz="2400" dirty="0"/>
              <a:t>Gracias a una política de </a:t>
            </a:r>
            <a:r>
              <a:rPr lang="es-UY" sz="2400" dirty="0" smtClean="0"/>
              <a:t>inversiones, está </a:t>
            </a:r>
            <a:r>
              <a:rPr lang="es-UY" sz="2400" dirty="0"/>
              <a:t>en crecimiento la plantación de olivos y vid, ya se cultivan aproximadamente 200 000 </a:t>
            </a:r>
            <a:r>
              <a:rPr lang="es-UY" sz="2400" dirty="0" err="1" smtClean="0"/>
              <a:t>há</a:t>
            </a:r>
            <a:r>
              <a:rPr lang="es-UY" sz="2400" dirty="0" smtClean="0"/>
              <a:t>, </a:t>
            </a:r>
            <a:r>
              <a:rPr lang="es-UY" sz="2400" dirty="0"/>
              <a:t>y </a:t>
            </a:r>
            <a:r>
              <a:rPr lang="es-UY" sz="2400" dirty="0" smtClean="0"/>
              <a:t>existen dos </a:t>
            </a:r>
            <a:r>
              <a:rPr lang="es-UY" sz="2400" dirty="0"/>
              <a:t>plantas aceiteras produciendo para </a:t>
            </a:r>
            <a:r>
              <a:rPr lang="es-UY" sz="2400" dirty="0" smtClean="0"/>
              <a:t>exportación</a:t>
            </a:r>
          </a:p>
          <a:p>
            <a:pPr>
              <a:spcBef>
                <a:spcPts val="0"/>
              </a:spcBef>
              <a:spcAft>
                <a:spcPts val="0"/>
              </a:spcAft>
              <a:buFont typeface="Wingdings" panose="05000000000000000000" pitchFamily="2" charset="2"/>
              <a:buChar char="§"/>
            </a:pPr>
            <a:endParaRPr lang="es-UY" sz="2400" dirty="0"/>
          </a:p>
          <a:p>
            <a:pPr>
              <a:spcBef>
                <a:spcPts val="0"/>
              </a:spcBef>
              <a:spcAft>
                <a:spcPts val="0"/>
              </a:spcAft>
              <a:buFont typeface="Wingdings" panose="05000000000000000000" pitchFamily="2" charset="2"/>
              <a:buChar char="§"/>
            </a:pPr>
            <a:r>
              <a:rPr lang="es-UY" sz="2400" dirty="0"/>
              <a:t>Otra </a:t>
            </a:r>
            <a:r>
              <a:rPr lang="es-UY" sz="2400" dirty="0" smtClean="0"/>
              <a:t>actividad </a:t>
            </a:r>
            <a:r>
              <a:rPr lang="es-UY" sz="2400" dirty="0"/>
              <a:t>económica es la forestación con especies </a:t>
            </a:r>
            <a:r>
              <a:rPr lang="es-UY" sz="2400" dirty="0" smtClean="0"/>
              <a:t>exóticas (eucaliptos </a:t>
            </a:r>
            <a:r>
              <a:rPr lang="es-UY" sz="2400" dirty="0"/>
              <a:t>y </a:t>
            </a:r>
            <a:r>
              <a:rPr lang="es-UY" sz="2400" dirty="0" smtClean="0"/>
              <a:t>pinos) que ha generado </a:t>
            </a:r>
            <a:r>
              <a:rPr lang="es-UY" sz="2400" dirty="0"/>
              <a:t>trabajo para la población rural del </a:t>
            </a:r>
            <a:r>
              <a:rPr lang="es-UY" sz="2400" dirty="0" smtClean="0"/>
              <a:t>departamento</a:t>
            </a:r>
          </a:p>
          <a:p>
            <a:pPr>
              <a:spcBef>
                <a:spcPts val="0"/>
              </a:spcBef>
              <a:spcAft>
                <a:spcPts val="0"/>
              </a:spcAft>
              <a:buFont typeface="Wingdings" panose="05000000000000000000" pitchFamily="2" charset="2"/>
              <a:buChar char="§"/>
            </a:pPr>
            <a:endParaRPr lang="es-UY" sz="2400" dirty="0"/>
          </a:p>
          <a:p>
            <a:pPr>
              <a:spcBef>
                <a:spcPts val="0"/>
              </a:spcBef>
              <a:spcAft>
                <a:spcPts val="0"/>
              </a:spcAft>
              <a:buFont typeface="Wingdings" panose="05000000000000000000" pitchFamily="2" charset="2"/>
              <a:buChar char="§"/>
            </a:pPr>
            <a:r>
              <a:rPr lang="es-UY" sz="2400" dirty="0"/>
              <a:t>La instalación en La Paloma </a:t>
            </a:r>
            <a:r>
              <a:rPr lang="es-UY" sz="2400" dirty="0" smtClean="0"/>
              <a:t>del Puerto de Aguas Profundas, </a:t>
            </a:r>
            <a:r>
              <a:rPr lang="es-UY" sz="2400" dirty="0"/>
              <a:t>permitirá a su vez, el traslado de la madera a reducidos costos</a:t>
            </a:r>
          </a:p>
          <a:p>
            <a:endParaRPr lang="es-UY" dirty="0"/>
          </a:p>
        </p:txBody>
      </p:sp>
    </p:spTree>
    <p:extLst>
      <p:ext uri="{BB962C8B-B14F-4D97-AF65-F5344CB8AC3E}">
        <p14:creationId xmlns:p14="http://schemas.microsoft.com/office/powerpoint/2010/main" val="3074070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0"/>
            <a:ext cx="10058400" cy="1450757"/>
          </a:xfrm>
        </p:spPr>
        <p:txBody>
          <a:bodyPr/>
          <a:lstStyle/>
          <a:p>
            <a:pPr algn="ctr"/>
            <a:r>
              <a:rPr lang="es-UY" dirty="0" smtClean="0">
                <a:solidFill>
                  <a:schemeClr val="accent1"/>
                </a:solidFill>
                <a:latin typeface="Showcard Gothic" panose="04020904020102020604" pitchFamily="82" charset="0"/>
              </a:rPr>
              <a:t>LINK DEL VIDEO</a:t>
            </a:r>
            <a:endParaRPr lang="es-UY" dirty="0">
              <a:solidFill>
                <a:schemeClr val="accent1"/>
              </a:solidFill>
              <a:latin typeface="Showcard Gothic" panose="04020904020102020604" pitchFamily="82" charset="0"/>
            </a:endParaRPr>
          </a:p>
        </p:txBody>
      </p:sp>
      <p:sp>
        <p:nvSpPr>
          <p:cNvPr id="3" name="Marcador de contenido 2"/>
          <p:cNvSpPr>
            <a:spLocks noGrp="1"/>
          </p:cNvSpPr>
          <p:nvPr>
            <p:ph idx="1"/>
          </p:nvPr>
        </p:nvSpPr>
        <p:spPr/>
        <p:txBody>
          <a:bodyPr>
            <a:normAutofit/>
          </a:bodyPr>
          <a:lstStyle/>
          <a:p>
            <a:pPr algn="ctr"/>
            <a:endParaRPr lang="es-UY" sz="2800" dirty="0" smtClean="0"/>
          </a:p>
          <a:p>
            <a:pPr algn="ctr"/>
            <a:r>
              <a:rPr lang="es-UY" sz="2800" dirty="0" smtClean="0"/>
              <a:t>Reserva </a:t>
            </a:r>
            <a:r>
              <a:rPr lang="es-UY" sz="2800" dirty="0"/>
              <a:t>de biosfera de la UNESCO Bañados del Este: paisaje y tradición en el uso de sus </a:t>
            </a:r>
            <a:r>
              <a:rPr lang="es-UY" sz="2800" dirty="0" smtClean="0"/>
              <a:t>recursos</a:t>
            </a:r>
          </a:p>
          <a:p>
            <a:pPr algn="ctr"/>
            <a:endParaRPr lang="es-UY" sz="2800" dirty="0"/>
          </a:p>
          <a:p>
            <a:pPr algn="ctr"/>
            <a:r>
              <a:rPr lang="es-UY" sz="2800" dirty="0" smtClean="0"/>
              <a:t>https</a:t>
            </a:r>
            <a:r>
              <a:rPr lang="es-UY" sz="2800" dirty="0"/>
              <a:t>://www.youtube.com/watch?v=6MoiYVeGcZw</a:t>
            </a:r>
          </a:p>
        </p:txBody>
      </p:sp>
    </p:spTree>
    <p:extLst>
      <p:ext uri="{BB962C8B-B14F-4D97-AF65-F5344CB8AC3E}">
        <p14:creationId xmlns:p14="http://schemas.microsoft.com/office/powerpoint/2010/main" val="1294468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Y"/>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881" y="438113"/>
            <a:ext cx="6239595" cy="3489943"/>
          </a:xfr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641" y="2826279"/>
            <a:ext cx="6417077" cy="3516207"/>
          </a:xfrm>
          <a:prstGeom prst="rect">
            <a:avLst/>
          </a:prstGeom>
        </p:spPr>
      </p:pic>
    </p:spTree>
    <p:extLst>
      <p:ext uri="{BB962C8B-B14F-4D97-AF65-F5344CB8AC3E}">
        <p14:creationId xmlns:p14="http://schemas.microsoft.com/office/powerpoint/2010/main" val="3660968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80" y="360610"/>
            <a:ext cx="11887200" cy="1845734"/>
          </a:xfrm>
        </p:spPr>
        <p:txBody>
          <a:bodyPr>
            <a:normAutofit fontScale="90000"/>
          </a:bodyPr>
          <a:lstStyle/>
          <a:p>
            <a:pPr algn="ctr"/>
            <a:r>
              <a:rPr lang="es-UY" dirty="0" smtClean="0"/>
              <a:t/>
            </a:r>
            <a:br>
              <a:rPr lang="es-UY" dirty="0" smtClean="0"/>
            </a:br>
            <a:r>
              <a:rPr lang="es-UY" dirty="0"/>
              <a:t/>
            </a:r>
            <a:br>
              <a:rPr lang="es-UY" dirty="0"/>
            </a:br>
            <a:r>
              <a:rPr lang="es-UY" dirty="0" smtClean="0"/>
              <a:t/>
            </a:r>
            <a:br>
              <a:rPr lang="es-UY" dirty="0" smtClean="0"/>
            </a:br>
            <a:r>
              <a:rPr lang="es-UY" dirty="0"/>
              <a:t/>
            </a:r>
            <a:br>
              <a:rPr lang="es-UY" dirty="0"/>
            </a:br>
            <a:r>
              <a:rPr lang="es-UY" dirty="0" smtClean="0"/>
              <a:t/>
            </a:r>
            <a:br>
              <a:rPr lang="es-UY" dirty="0" smtClean="0"/>
            </a:br>
            <a:r>
              <a:rPr lang="es-UY" dirty="0"/>
              <a:t/>
            </a:r>
            <a:br>
              <a:rPr lang="es-UY" dirty="0"/>
            </a:br>
            <a:r>
              <a:rPr lang="es-UY" dirty="0" smtClean="0"/>
              <a:t/>
            </a:r>
            <a:br>
              <a:rPr lang="es-UY" dirty="0" smtClean="0"/>
            </a:br>
            <a:r>
              <a:rPr lang="es-UY" sz="5300" dirty="0" smtClean="0">
                <a:solidFill>
                  <a:schemeClr val="accent2"/>
                </a:solidFill>
                <a:latin typeface="Showcard Gothic" panose="04020904020102020604" pitchFamily="82" charset="0"/>
              </a:rPr>
              <a:t>En </a:t>
            </a:r>
            <a:r>
              <a:rPr lang="es-UY" sz="5300" dirty="0">
                <a:solidFill>
                  <a:schemeClr val="accent2"/>
                </a:solidFill>
                <a:latin typeface="Showcard Gothic" panose="04020904020102020604" pitchFamily="82" charset="0"/>
              </a:rPr>
              <a:t>el Uruguay los humedales son comúnmente denominados “bañados”</a:t>
            </a:r>
            <a:r>
              <a:rPr lang="es-UY" dirty="0"/>
              <a:t/>
            </a:r>
            <a:br>
              <a:rPr lang="es-UY" dirty="0"/>
            </a:br>
            <a:endParaRPr lang="es-UY" dirty="0"/>
          </a:p>
        </p:txBody>
      </p:sp>
      <p:sp>
        <p:nvSpPr>
          <p:cNvPr id="3" name="Marcador de contenido 2"/>
          <p:cNvSpPr>
            <a:spLocks noGrp="1"/>
          </p:cNvSpPr>
          <p:nvPr>
            <p:ph idx="1"/>
          </p:nvPr>
        </p:nvSpPr>
        <p:spPr>
          <a:xfrm>
            <a:off x="399245" y="1828799"/>
            <a:ext cx="11552349" cy="4121239"/>
          </a:xfrm>
        </p:spPr>
        <p:txBody>
          <a:bodyPr/>
          <a:lstStyle/>
          <a:p>
            <a:endParaRPr lang="es-UY" dirty="0"/>
          </a:p>
          <a:p>
            <a:pPr algn="just"/>
            <a:r>
              <a:rPr lang="es-UY" sz="3600" dirty="0" smtClean="0"/>
              <a:t>Son ambientes interiores, costeros y marinos, que se los identifica como áreas que se inundan de manera permanente o temporal. Donde las aguas subterráneas afloran en la superficie o en suelos de baja permeabilidad cubiertos por agua poco profunda</a:t>
            </a:r>
            <a:endParaRPr lang="es-UY" sz="3600" dirty="0"/>
          </a:p>
        </p:txBody>
      </p:sp>
    </p:spTree>
    <p:extLst>
      <p:ext uri="{BB962C8B-B14F-4D97-AF65-F5344CB8AC3E}">
        <p14:creationId xmlns:p14="http://schemas.microsoft.com/office/powerpoint/2010/main" val="2600102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Y"/>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447" y="455345"/>
            <a:ext cx="5363633" cy="402272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602" y="2511157"/>
            <a:ext cx="5905500" cy="3933825"/>
          </a:xfrm>
          <a:prstGeom prst="rect">
            <a:avLst/>
          </a:prstGeom>
        </p:spPr>
      </p:pic>
    </p:spTree>
    <p:extLst>
      <p:ext uri="{BB962C8B-B14F-4D97-AF65-F5344CB8AC3E}">
        <p14:creationId xmlns:p14="http://schemas.microsoft.com/office/powerpoint/2010/main" val="1290033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9245" y="643943"/>
            <a:ext cx="10756435" cy="5795493"/>
          </a:xfrm>
        </p:spPr>
        <p:txBody>
          <a:bodyPr>
            <a:noAutofit/>
          </a:bodyPr>
          <a:lstStyle/>
          <a:p>
            <a:pPr>
              <a:buFont typeface="Wingdings" panose="05000000000000000000" pitchFamily="2" charset="2"/>
              <a:buChar char="v"/>
            </a:pPr>
            <a:r>
              <a:rPr lang="es-UY" sz="3200" dirty="0" smtClean="0"/>
              <a:t>Humedales del Este y lagunas costeras </a:t>
            </a:r>
          </a:p>
          <a:p>
            <a:pPr marL="0" indent="0">
              <a:buNone/>
            </a:pPr>
            <a:r>
              <a:rPr lang="es-UY" sz="3200" dirty="0" smtClean="0"/>
              <a:t>(Rocha, Treinta y Tres, Maldonado y Cerro largo)</a:t>
            </a:r>
          </a:p>
          <a:p>
            <a:pPr marL="0" indent="0">
              <a:buNone/>
            </a:pPr>
            <a:endParaRPr lang="es-UY" sz="3200" dirty="0"/>
          </a:p>
          <a:p>
            <a:pPr algn="r">
              <a:buFont typeface="Wingdings" panose="05000000000000000000" pitchFamily="2" charset="2"/>
              <a:buChar char="v"/>
            </a:pPr>
            <a:r>
              <a:rPr lang="es-UY" sz="3200" dirty="0" smtClean="0"/>
              <a:t>Esteros de </a:t>
            </a:r>
            <a:r>
              <a:rPr lang="es-UY" sz="3200" dirty="0" err="1" smtClean="0"/>
              <a:t>Farrapos</a:t>
            </a:r>
            <a:r>
              <a:rPr lang="es-UY" sz="3200" dirty="0" smtClean="0"/>
              <a:t> </a:t>
            </a:r>
          </a:p>
          <a:p>
            <a:pPr marL="0" indent="0" algn="r">
              <a:buNone/>
            </a:pPr>
            <a:r>
              <a:rPr lang="es-UY" sz="3200" dirty="0" smtClean="0"/>
              <a:t>(Río Negro)</a:t>
            </a:r>
            <a:endParaRPr lang="es-UY" sz="3200" dirty="0"/>
          </a:p>
          <a:p>
            <a:pPr>
              <a:buFont typeface="Wingdings" panose="05000000000000000000" pitchFamily="2" charset="2"/>
              <a:buChar char="v"/>
            </a:pPr>
            <a:r>
              <a:rPr lang="es-UY" sz="3200" dirty="0" smtClean="0"/>
              <a:t>Humedales de Carrasco </a:t>
            </a:r>
          </a:p>
          <a:p>
            <a:pPr marL="0" indent="0">
              <a:buNone/>
            </a:pPr>
            <a:r>
              <a:rPr lang="es-UY" sz="3200" dirty="0" smtClean="0"/>
              <a:t>(Montevideo y Canelones)</a:t>
            </a:r>
          </a:p>
          <a:p>
            <a:pPr algn="r">
              <a:buFont typeface="Wingdings" panose="05000000000000000000" pitchFamily="2" charset="2"/>
              <a:buChar char="v"/>
            </a:pPr>
            <a:r>
              <a:rPr lang="es-UY" sz="3200" dirty="0" smtClean="0"/>
              <a:t>Humedales del Río Santa Lucia </a:t>
            </a:r>
          </a:p>
          <a:p>
            <a:pPr marL="0" indent="0" algn="r">
              <a:buNone/>
            </a:pPr>
            <a:r>
              <a:rPr lang="es-UY" sz="3200" dirty="0" smtClean="0"/>
              <a:t>(Montevideo, San José y Canelones)</a:t>
            </a:r>
            <a:endParaRPr lang="es-UY" sz="3200" dirty="0"/>
          </a:p>
        </p:txBody>
      </p:sp>
    </p:spTree>
    <p:extLst>
      <p:ext uri="{BB962C8B-B14F-4D97-AF65-F5344CB8AC3E}">
        <p14:creationId xmlns:p14="http://schemas.microsoft.com/office/powerpoint/2010/main" val="274997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0304" y="1845733"/>
            <a:ext cx="11912958" cy="4593703"/>
          </a:xfrm>
        </p:spPr>
        <p:txBody>
          <a:bodyPr>
            <a:normAutofit/>
          </a:bodyPr>
          <a:lstStyle/>
          <a:p>
            <a:pPr algn="just">
              <a:buFont typeface="Wingdings" panose="05000000000000000000" pitchFamily="2" charset="2"/>
              <a:buChar char="q"/>
            </a:pPr>
            <a:r>
              <a:rPr lang="es-UY" sz="2800" dirty="0"/>
              <a:t>S</a:t>
            </a:r>
            <a:r>
              <a:rPr lang="es-UY" sz="2800" dirty="0" smtClean="0"/>
              <a:t>on </a:t>
            </a:r>
            <a:r>
              <a:rPr lang="es-UY" sz="2800" dirty="0"/>
              <a:t>ecosistemas con </a:t>
            </a:r>
            <a:r>
              <a:rPr lang="es-UY" sz="2800" dirty="0" smtClean="0"/>
              <a:t>una gran </a:t>
            </a:r>
            <a:r>
              <a:rPr lang="es-UY" sz="2800" dirty="0"/>
              <a:t>riqueza </a:t>
            </a:r>
            <a:endParaRPr lang="es-UY" sz="2800" dirty="0" smtClean="0"/>
          </a:p>
          <a:p>
            <a:pPr marL="0" indent="0" algn="just">
              <a:buNone/>
            </a:pPr>
            <a:r>
              <a:rPr lang="es-UY" sz="2800" dirty="0" smtClean="0"/>
              <a:t>ecológica como </a:t>
            </a:r>
            <a:r>
              <a:rPr lang="es-UY" sz="2800" dirty="0"/>
              <a:t>las regiones selváticas. </a:t>
            </a:r>
            <a:endParaRPr lang="es-UY" sz="2800" dirty="0" smtClean="0"/>
          </a:p>
          <a:p>
            <a:pPr algn="just">
              <a:buFont typeface="Wingdings" panose="05000000000000000000" pitchFamily="2" charset="2"/>
              <a:buChar char="q"/>
            </a:pPr>
            <a:endParaRPr lang="es-UY" sz="2800" dirty="0"/>
          </a:p>
          <a:p>
            <a:pPr algn="just">
              <a:buFont typeface="Wingdings" panose="05000000000000000000" pitchFamily="2" charset="2"/>
              <a:buChar char="q"/>
            </a:pPr>
            <a:endParaRPr lang="es-UY" sz="2800" dirty="0" smtClean="0"/>
          </a:p>
          <a:p>
            <a:pPr algn="just">
              <a:buFont typeface="Wingdings" panose="05000000000000000000" pitchFamily="2" charset="2"/>
              <a:buChar char="q"/>
            </a:pPr>
            <a:r>
              <a:rPr lang="es-UY" sz="2800" dirty="0" smtClean="0"/>
              <a:t>Si </a:t>
            </a:r>
            <a:r>
              <a:rPr lang="es-UY" sz="2800" dirty="0"/>
              <a:t>bien es uno de los sistemas más ricos de la tierra, es también uno de los más amenazados, ya que las extensiones que ocupan son terrenos considerados improductivos, que el hombre trata de recuperar mediante procesos de relleno y drenaje de los mismos.</a:t>
            </a:r>
            <a:endParaRPr lang="es-UY" sz="28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783" y="343706"/>
            <a:ext cx="5673412" cy="3404047"/>
          </a:xfrm>
          <a:prstGeom prst="rect">
            <a:avLst/>
          </a:prstGeom>
          <a:ln w="57150">
            <a:solidFill>
              <a:schemeClr val="accent2"/>
            </a:solidFill>
          </a:ln>
        </p:spPr>
      </p:pic>
    </p:spTree>
    <p:extLst>
      <p:ext uri="{BB962C8B-B14F-4D97-AF65-F5344CB8AC3E}">
        <p14:creationId xmlns:p14="http://schemas.microsoft.com/office/powerpoint/2010/main" val="4078220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70693"/>
            <a:ext cx="10058400" cy="808101"/>
          </a:xfrm>
        </p:spPr>
        <p:txBody>
          <a:bodyPr>
            <a:normAutofit/>
          </a:bodyPr>
          <a:lstStyle/>
          <a:p>
            <a:pPr algn="ctr"/>
            <a:r>
              <a:rPr lang="es-UY" sz="4400" dirty="0" smtClean="0">
                <a:solidFill>
                  <a:schemeClr val="accent2"/>
                </a:solidFill>
                <a:latin typeface="Showcard Gothic" panose="04020904020102020604" pitchFamily="82" charset="0"/>
              </a:rPr>
              <a:t>TIPOS DE HUMEDALES</a:t>
            </a:r>
            <a:endParaRPr lang="es-UY" sz="4400" dirty="0">
              <a:solidFill>
                <a:schemeClr val="accent2"/>
              </a:solidFill>
              <a:latin typeface="Showcard Gothic" panose="04020904020102020604" pitchFamily="82" charset="0"/>
            </a:endParaRPr>
          </a:p>
        </p:txBody>
      </p:sp>
      <p:sp>
        <p:nvSpPr>
          <p:cNvPr id="3" name="Marcador de contenido 2"/>
          <p:cNvSpPr>
            <a:spLocks noGrp="1"/>
          </p:cNvSpPr>
          <p:nvPr>
            <p:ph idx="1"/>
          </p:nvPr>
        </p:nvSpPr>
        <p:spPr>
          <a:xfrm>
            <a:off x="206062" y="1983345"/>
            <a:ext cx="11985939" cy="4636395"/>
          </a:xfrm>
        </p:spPr>
        <p:txBody>
          <a:bodyPr>
            <a:noAutofit/>
          </a:bodyPr>
          <a:lstStyle/>
          <a:p>
            <a:r>
              <a:rPr lang="es-UY" sz="2800" dirty="0">
                <a:solidFill>
                  <a:schemeClr val="accent2"/>
                </a:solidFill>
              </a:rPr>
              <a:t>Marinos</a:t>
            </a:r>
            <a:r>
              <a:rPr lang="es-UY" sz="2800" dirty="0" smtClean="0">
                <a:solidFill>
                  <a:schemeClr val="accent2"/>
                </a:solidFill>
              </a:rPr>
              <a:t>: </a:t>
            </a:r>
            <a:r>
              <a:rPr lang="es-UY" sz="2800" dirty="0"/>
              <a:t>I</a:t>
            </a:r>
            <a:r>
              <a:rPr lang="es-UY" sz="2800" dirty="0" smtClean="0"/>
              <a:t>ncluyen </a:t>
            </a:r>
            <a:r>
              <a:rPr lang="es-UY" sz="2800" dirty="0"/>
              <a:t>las lagunas costeras</a:t>
            </a:r>
            <a:r>
              <a:rPr lang="es-UY" sz="2800" dirty="0" smtClean="0"/>
              <a:t>, costas </a:t>
            </a:r>
            <a:r>
              <a:rPr lang="es-UY" sz="2800" dirty="0"/>
              <a:t>rocosas y arrecifes </a:t>
            </a:r>
            <a:r>
              <a:rPr lang="es-UY" sz="2800" dirty="0" smtClean="0"/>
              <a:t>de coral</a:t>
            </a:r>
            <a:r>
              <a:rPr lang="es-UY" sz="2800" dirty="0"/>
              <a:t/>
            </a:r>
            <a:br>
              <a:rPr lang="es-UY" sz="2800" dirty="0"/>
            </a:br>
            <a:r>
              <a:rPr lang="es-UY" sz="2800" dirty="0"/>
              <a:t/>
            </a:r>
            <a:br>
              <a:rPr lang="es-UY" sz="2800" dirty="0"/>
            </a:br>
            <a:r>
              <a:rPr lang="es-UY" sz="2800" dirty="0" err="1">
                <a:solidFill>
                  <a:schemeClr val="accent2"/>
                </a:solidFill>
              </a:rPr>
              <a:t>Estuarinos</a:t>
            </a:r>
            <a:r>
              <a:rPr lang="es-UY" sz="2800" dirty="0" smtClean="0">
                <a:solidFill>
                  <a:schemeClr val="accent2"/>
                </a:solidFill>
              </a:rPr>
              <a:t>: </a:t>
            </a:r>
            <a:r>
              <a:rPr lang="es-UY" sz="2800" dirty="0" smtClean="0"/>
              <a:t>Incluyen </a:t>
            </a:r>
            <a:r>
              <a:rPr lang="es-UY" sz="2800" dirty="0"/>
              <a:t>los deltas</a:t>
            </a:r>
            <a:r>
              <a:rPr lang="es-UY" sz="2800" dirty="0" smtClean="0"/>
              <a:t>, marismas </a:t>
            </a:r>
            <a:r>
              <a:rPr lang="es-UY" sz="2800" dirty="0"/>
              <a:t>de marea y manglares</a:t>
            </a:r>
            <a:r>
              <a:rPr lang="es-UY" sz="2800" dirty="0" smtClean="0"/>
              <a:t>. </a:t>
            </a:r>
          </a:p>
          <a:p>
            <a:r>
              <a:rPr lang="es-UY" sz="2800" dirty="0"/>
              <a:t/>
            </a:r>
            <a:br>
              <a:rPr lang="es-UY" sz="2800" dirty="0"/>
            </a:br>
            <a:r>
              <a:rPr lang="es-UY" sz="2800" dirty="0">
                <a:solidFill>
                  <a:schemeClr val="accent2"/>
                </a:solidFill>
              </a:rPr>
              <a:t>Lacustres</a:t>
            </a:r>
            <a:r>
              <a:rPr lang="es-UY" sz="2800" dirty="0" smtClean="0">
                <a:solidFill>
                  <a:schemeClr val="accent2"/>
                </a:solidFill>
              </a:rPr>
              <a:t>: </a:t>
            </a:r>
            <a:r>
              <a:rPr lang="es-UY" sz="2800" dirty="0" smtClean="0"/>
              <a:t>Humedales </a:t>
            </a:r>
            <a:r>
              <a:rPr lang="es-UY" sz="2800" dirty="0"/>
              <a:t>asociados con </a:t>
            </a:r>
            <a:r>
              <a:rPr lang="es-UY" sz="2800" dirty="0" smtClean="0"/>
              <a:t>lagos</a:t>
            </a:r>
            <a:r>
              <a:rPr lang="es-UY" sz="2800" dirty="0"/>
              <a:t/>
            </a:r>
            <a:br>
              <a:rPr lang="es-UY" sz="2800" dirty="0"/>
            </a:br>
            <a:r>
              <a:rPr lang="es-UY" sz="2800" dirty="0"/>
              <a:t/>
            </a:r>
            <a:br>
              <a:rPr lang="es-UY" sz="2800" dirty="0"/>
            </a:br>
            <a:r>
              <a:rPr lang="es-UY" sz="2800" dirty="0">
                <a:solidFill>
                  <a:schemeClr val="accent2"/>
                </a:solidFill>
              </a:rPr>
              <a:t>Ribereños</a:t>
            </a:r>
            <a:r>
              <a:rPr lang="es-UY" sz="2800" dirty="0" smtClean="0">
                <a:solidFill>
                  <a:schemeClr val="accent2"/>
                </a:solidFill>
              </a:rPr>
              <a:t>: </a:t>
            </a:r>
            <a:r>
              <a:rPr lang="es-UY" sz="2800" dirty="0" smtClean="0"/>
              <a:t>Humedales </a:t>
            </a:r>
            <a:r>
              <a:rPr lang="es-UY" sz="2800" dirty="0"/>
              <a:t>adyacentes a ríos </a:t>
            </a:r>
            <a:r>
              <a:rPr lang="es-UY" sz="2800" dirty="0" smtClean="0"/>
              <a:t>y arroyos </a:t>
            </a:r>
          </a:p>
          <a:p>
            <a:r>
              <a:rPr lang="es-UY" sz="2800" dirty="0"/>
              <a:t/>
            </a:r>
            <a:br>
              <a:rPr lang="es-UY" sz="2800" dirty="0"/>
            </a:br>
            <a:r>
              <a:rPr lang="es-UY" sz="2800" dirty="0">
                <a:solidFill>
                  <a:schemeClr val="accent2"/>
                </a:solidFill>
              </a:rPr>
              <a:t>Palustres</a:t>
            </a:r>
            <a:r>
              <a:rPr lang="es-UY" sz="2800" dirty="0" smtClean="0">
                <a:solidFill>
                  <a:schemeClr val="accent2"/>
                </a:solidFill>
              </a:rPr>
              <a:t>: </a:t>
            </a:r>
            <a:r>
              <a:rPr lang="es-UY" sz="2800" dirty="0" smtClean="0"/>
              <a:t>Humedales </a:t>
            </a:r>
            <a:r>
              <a:rPr lang="es-UY" sz="2800" dirty="0"/>
              <a:t>"pantanosos", entre los que se </a:t>
            </a:r>
            <a:r>
              <a:rPr lang="es-UY" sz="2800" dirty="0" smtClean="0"/>
              <a:t>hallan pantanos </a:t>
            </a:r>
            <a:r>
              <a:rPr lang="es-UY" sz="2800" dirty="0"/>
              <a:t>y </a:t>
            </a:r>
            <a:r>
              <a:rPr lang="es-UY" sz="2800" dirty="0" smtClean="0"/>
              <a:t>ciénagas</a:t>
            </a:r>
            <a:endParaRPr lang="es-UY" sz="2800" dirty="0"/>
          </a:p>
        </p:txBody>
      </p:sp>
    </p:spTree>
    <p:extLst>
      <p:ext uri="{BB962C8B-B14F-4D97-AF65-F5344CB8AC3E}">
        <p14:creationId xmlns:p14="http://schemas.microsoft.com/office/powerpoint/2010/main" val="2107793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Y"/>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177" y="286603"/>
            <a:ext cx="5795493" cy="3863662"/>
          </a:xfrm>
        </p:spPr>
      </p:pic>
      <p:sp>
        <p:nvSpPr>
          <p:cNvPr id="5" name="CuadroTexto 4"/>
          <p:cNvSpPr txBox="1"/>
          <p:nvPr/>
        </p:nvSpPr>
        <p:spPr>
          <a:xfrm>
            <a:off x="321972" y="3709115"/>
            <a:ext cx="1648496" cy="369332"/>
          </a:xfrm>
          <a:prstGeom prst="rect">
            <a:avLst/>
          </a:prstGeom>
          <a:noFill/>
        </p:spPr>
        <p:txBody>
          <a:bodyPr wrap="square" rtlCol="0">
            <a:spAutoFit/>
          </a:bodyPr>
          <a:lstStyle/>
          <a:p>
            <a:r>
              <a:rPr lang="es-UY" dirty="0" smtClean="0">
                <a:solidFill>
                  <a:schemeClr val="bg1"/>
                </a:solidFill>
              </a:rPr>
              <a:t>Laguna garzón</a:t>
            </a:r>
            <a:endParaRPr lang="es-UY" dirty="0">
              <a:solidFill>
                <a:schemeClr val="bg1"/>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455" y="2590268"/>
            <a:ext cx="5935964" cy="3939321"/>
          </a:xfrm>
          <a:prstGeom prst="rect">
            <a:avLst/>
          </a:prstGeom>
        </p:spPr>
      </p:pic>
      <p:sp>
        <p:nvSpPr>
          <p:cNvPr id="8" name="CuadroTexto 7"/>
          <p:cNvSpPr txBox="1"/>
          <p:nvPr/>
        </p:nvSpPr>
        <p:spPr>
          <a:xfrm>
            <a:off x="8603088" y="5834131"/>
            <a:ext cx="2552592" cy="369332"/>
          </a:xfrm>
          <a:prstGeom prst="rect">
            <a:avLst/>
          </a:prstGeom>
          <a:noFill/>
        </p:spPr>
        <p:txBody>
          <a:bodyPr wrap="square" rtlCol="0">
            <a:spAutoFit/>
          </a:bodyPr>
          <a:lstStyle/>
          <a:p>
            <a:r>
              <a:rPr lang="es-UY" dirty="0" smtClean="0">
                <a:solidFill>
                  <a:schemeClr val="bg1"/>
                </a:solidFill>
              </a:rPr>
              <a:t>Delta </a:t>
            </a:r>
            <a:r>
              <a:rPr lang="es-UY" dirty="0" err="1" smtClean="0">
                <a:solidFill>
                  <a:schemeClr val="bg1"/>
                </a:solidFill>
              </a:rPr>
              <a:t>Sta</a:t>
            </a:r>
            <a:r>
              <a:rPr lang="es-UY" dirty="0" smtClean="0">
                <a:solidFill>
                  <a:schemeClr val="bg1"/>
                </a:solidFill>
              </a:rPr>
              <a:t> Lucía</a:t>
            </a:r>
            <a:endParaRPr lang="es-UY" dirty="0">
              <a:solidFill>
                <a:schemeClr val="bg1"/>
              </a:solidFill>
            </a:endParaRPr>
          </a:p>
        </p:txBody>
      </p:sp>
      <p:sp>
        <p:nvSpPr>
          <p:cNvPr id="9" name="CuadroTexto 8"/>
          <p:cNvSpPr txBox="1"/>
          <p:nvPr/>
        </p:nvSpPr>
        <p:spPr>
          <a:xfrm>
            <a:off x="772732" y="4378817"/>
            <a:ext cx="3052293" cy="461665"/>
          </a:xfrm>
          <a:prstGeom prst="rect">
            <a:avLst/>
          </a:prstGeom>
          <a:noFill/>
        </p:spPr>
        <p:txBody>
          <a:bodyPr wrap="square" rtlCol="0">
            <a:spAutoFit/>
          </a:bodyPr>
          <a:lstStyle/>
          <a:p>
            <a:r>
              <a:rPr lang="es-UY" sz="2400" dirty="0" smtClean="0"/>
              <a:t>MARINO</a:t>
            </a:r>
            <a:r>
              <a:rPr lang="es-UY" dirty="0" smtClean="0"/>
              <a:t> </a:t>
            </a:r>
            <a:endParaRPr lang="es-UY" dirty="0"/>
          </a:p>
        </p:txBody>
      </p:sp>
      <p:sp>
        <p:nvSpPr>
          <p:cNvPr id="11" name="CuadroTexto 10"/>
          <p:cNvSpPr txBox="1"/>
          <p:nvPr/>
        </p:nvSpPr>
        <p:spPr>
          <a:xfrm>
            <a:off x="8113690" y="1737360"/>
            <a:ext cx="2665927" cy="461665"/>
          </a:xfrm>
          <a:prstGeom prst="rect">
            <a:avLst/>
          </a:prstGeom>
          <a:noFill/>
        </p:spPr>
        <p:txBody>
          <a:bodyPr wrap="square" rtlCol="0">
            <a:spAutoFit/>
          </a:bodyPr>
          <a:lstStyle/>
          <a:p>
            <a:r>
              <a:rPr lang="es-UY" sz="2400" dirty="0" smtClean="0"/>
              <a:t>ESTUARINO</a:t>
            </a:r>
            <a:endParaRPr lang="es-UY" sz="2400" dirty="0"/>
          </a:p>
        </p:txBody>
      </p:sp>
    </p:spTree>
    <p:extLst>
      <p:ext uri="{BB962C8B-B14F-4D97-AF65-F5344CB8AC3E}">
        <p14:creationId xmlns:p14="http://schemas.microsoft.com/office/powerpoint/2010/main" val="319467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410</TotalTime>
  <Words>689</Words>
  <Application>Microsoft Office PowerPoint</Application>
  <PresentationFormat>Panorámica</PresentationFormat>
  <Paragraphs>106</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Calibri Light</vt:lpstr>
      <vt:lpstr>Courier New</vt:lpstr>
      <vt:lpstr>Showcard Gothic</vt:lpstr>
      <vt:lpstr>Wingdings</vt:lpstr>
      <vt:lpstr>Retrospección</vt:lpstr>
      <vt:lpstr>HUMEDALES DEL URUGUAY</vt:lpstr>
      <vt:lpstr>QUÉ ES UN HUMEDAL?</vt:lpstr>
      <vt:lpstr>Presentación de PowerPoint</vt:lpstr>
      <vt:lpstr>       En el Uruguay los humedales son comúnmente denominados “bañados” </vt:lpstr>
      <vt:lpstr>Presentación de PowerPoint</vt:lpstr>
      <vt:lpstr>Presentación de PowerPoint</vt:lpstr>
      <vt:lpstr>Presentación de PowerPoint</vt:lpstr>
      <vt:lpstr>TIPOS DE HUMEDALES</vt:lpstr>
      <vt:lpstr>Presentación de PowerPoint</vt:lpstr>
      <vt:lpstr>Presentación de PowerPoint</vt:lpstr>
      <vt:lpstr>Presentación de PowerPoint</vt:lpstr>
      <vt:lpstr>Presentación de PowerPoint</vt:lpstr>
      <vt:lpstr>Presentación de PowerPoint</vt:lpstr>
      <vt:lpstr>FUNCIONES ECOLÓGICAS</vt:lpstr>
      <vt:lpstr>Presentación de PowerPoint</vt:lpstr>
      <vt:lpstr> FLORA CARACTERÍSTICA</vt:lpstr>
      <vt:lpstr>PLANTAS ANFIBIAS</vt:lpstr>
      <vt:lpstr>PLANTAS EMERGENTES</vt:lpstr>
      <vt:lpstr>PLANTAS FLOTANTES ARRAIGADAS</vt:lpstr>
      <vt:lpstr>PLANTAS FLOTANTES LIBRES</vt:lpstr>
      <vt:lpstr>PLANTAS SUMERGIDAS</vt:lpstr>
      <vt:lpstr>FAUNA CARACTERÍSTICA</vt:lpstr>
      <vt:lpstr>Presentación de PowerPoint</vt:lpstr>
      <vt:lpstr>Presentación de PowerPoint</vt:lpstr>
      <vt:lpstr>Presentación de PowerPoint</vt:lpstr>
      <vt:lpstr>LINK DEL VIDEO</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HUMEDALES DEL URUGUAY</dc:title>
  <dc:creator>Gina</dc:creator>
  <cp:lastModifiedBy>Gina</cp:lastModifiedBy>
  <cp:revision>35</cp:revision>
  <dcterms:created xsi:type="dcterms:W3CDTF">2014-08-13T13:10:53Z</dcterms:created>
  <dcterms:modified xsi:type="dcterms:W3CDTF">2014-08-13T20:01:47Z</dcterms:modified>
</cp:coreProperties>
</file>